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50"/>
  </p:notesMasterIdLst>
  <p:sldIdLst>
    <p:sldId id="256" r:id="rId2"/>
    <p:sldId id="265" r:id="rId3"/>
    <p:sldId id="333" r:id="rId4"/>
    <p:sldId id="332" r:id="rId5"/>
    <p:sldId id="272" r:id="rId6"/>
    <p:sldId id="335" r:id="rId7"/>
    <p:sldId id="264" r:id="rId8"/>
    <p:sldId id="294" r:id="rId9"/>
    <p:sldId id="295" r:id="rId10"/>
    <p:sldId id="296" r:id="rId11"/>
    <p:sldId id="327" r:id="rId12"/>
    <p:sldId id="329" r:id="rId13"/>
    <p:sldId id="288" r:id="rId14"/>
    <p:sldId id="289" r:id="rId15"/>
    <p:sldId id="293" r:id="rId16"/>
    <p:sldId id="297" r:id="rId17"/>
    <p:sldId id="267" r:id="rId18"/>
    <p:sldId id="331" r:id="rId19"/>
    <p:sldId id="271" r:id="rId20"/>
    <p:sldId id="323" r:id="rId21"/>
    <p:sldId id="276" r:id="rId22"/>
    <p:sldId id="277" r:id="rId23"/>
    <p:sldId id="278" r:id="rId24"/>
    <p:sldId id="299" r:id="rId25"/>
    <p:sldId id="279" r:id="rId26"/>
    <p:sldId id="280" r:id="rId27"/>
    <p:sldId id="324" r:id="rId28"/>
    <p:sldId id="325" r:id="rId29"/>
    <p:sldId id="326" r:id="rId30"/>
    <p:sldId id="283" r:id="rId31"/>
    <p:sldId id="284" r:id="rId32"/>
    <p:sldId id="285" r:id="rId33"/>
    <p:sldId id="286" r:id="rId34"/>
    <p:sldId id="287" r:id="rId35"/>
    <p:sldId id="281" r:id="rId36"/>
    <p:sldId id="282" r:id="rId37"/>
    <p:sldId id="300" r:id="rId38"/>
    <p:sldId id="290" r:id="rId39"/>
    <p:sldId id="274" r:id="rId40"/>
    <p:sldId id="301" r:id="rId41"/>
    <p:sldId id="298" r:id="rId42"/>
    <p:sldId id="292" r:id="rId43"/>
    <p:sldId id="303" r:id="rId44"/>
    <p:sldId id="302" r:id="rId45"/>
    <p:sldId id="304" r:id="rId46"/>
    <p:sldId id="305" r:id="rId47"/>
    <p:sldId id="307" r:id="rId48"/>
    <p:sldId id="306"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29" autoAdjust="0"/>
    <p:restoredTop sz="93605" autoAdjust="0"/>
  </p:normalViewPr>
  <p:slideViewPr>
    <p:cSldViewPr>
      <p:cViewPr varScale="1">
        <p:scale>
          <a:sx n="120" d="100"/>
          <a:sy n="120" d="100"/>
        </p:scale>
        <p:origin x="260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C70657-FC06-4391-9664-890F2DFDE6EA}" type="datetimeFigureOut">
              <a:rPr lang="en-US" smtClean="0"/>
              <a:t>3/2/21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9F2453-3965-419E-86F6-AC6F6D6898A0}" type="slidenum">
              <a:rPr lang="en-US" smtClean="0"/>
              <a:t>‹#›</a:t>
            </a:fld>
            <a:endParaRPr lang="en-US"/>
          </a:p>
        </p:txBody>
      </p:sp>
    </p:spTree>
    <p:extLst>
      <p:ext uri="{BB962C8B-B14F-4D97-AF65-F5344CB8AC3E}">
        <p14:creationId xmlns:p14="http://schemas.microsoft.com/office/powerpoint/2010/main" val="3857494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F611F19-FB97-4EE4-A344-F40B3C037BAE}" type="slidenum">
              <a:rPr lang="en-US" altLang="en-US" b="0" smtClean="0"/>
              <a:pPr eaLnBrk="1" hangingPunct="1"/>
              <a:t>21</a:t>
            </a:fld>
            <a:endParaRPr lang="en-US" altLang="en-US" b="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72166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6657115-5E92-4626-9ADF-E26518DD5AD8}" type="slidenum">
              <a:rPr lang="en-US" altLang="en-US" b="0" smtClean="0"/>
              <a:pPr eaLnBrk="1" hangingPunct="1"/>
              <a:t>22</a:t>
            </a:fld>
            <a:endParaRPr lang="en-US" altLang="en-US" b="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7316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25</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85594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0BAE45B3-409B-4627-9E75-8C88B7D967AF}" type="slidenum">
              <a:rPr lang="en-US" altLang="en-US" b="0" smtClean="0"/>
              <a:pPr eaLnBrk="1" hangingPunct="1"/>
              <a:t>26</a:t>
            </a:fld>
            <a:endParaRPr lang="en-US" altLang="en-US" b="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a:t>The map below shows robbery data thematically shaded by enumeration districts across the London Borough of Croydon. A custom range has been used to present the distribution of this crime type. The map serves the purpose of identifying those enumeration districts that are grouped in the highest crime count categories. The map also makes use of natural colours that complement the central message of the map (i.e. where are the hotspots?), and a sensible number of ranges to represent the pattern of this crime across Croydon. When identifying hotspots from this map early attention is drawn to the large enumeration districts that are coloured in the darker orange shading, rather than the EDs of the same colouring but less than a tenth the size. This type of mapping can often mislead identifying and prioritising crime reduction resources to areas that appear as problems, but where the problem is exaggerated from a thematic map of areas of varying size and shapes </a:t>
            </a:r>
          </a:p>
        </p:txBody>
      </p:sp>
    </p:spTree>
    <p:extLst>
      <p:ext uri="{BB962C8B-B14F-4D97-AF65-F5344CB8AC3E}">
        <p14:creationId xmlns:p14="http://schemas.microsoft.com/office/powerpoint/2010/main" val="17872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27</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57474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28</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21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29</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2000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437DA6D9-1CCB-4931-892F-96CDB2551E89}" type="slidenum">
              <a:rPr lang="en-US" altLang="en-US" b="0" smtClean="0"/>
              <a:pPr eaLnBrk="1" hangingPunct="1"/>
              <a:t>33</a:t>
            </a:fld>
            <a:endParaRPr lang="en-US" altLang="en-US" b="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84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0379A37-992B-484C-8709-8F299F2413E3}" type="slidenum">
              <a:rPr lang="en-US"/>
              <a:pPr>
                <a:defRPr/>
              </a:pPr>
              <a:t>‹#›</a:t>
            </a:fld>
            <a:endParaRPr lang="en-US"/>
          </a:p>
        </p:txBody>
      </p:sp>
    </p:spTree>
    <p:extLst>
      <p:ext uri="{BB962C8B-B14F-4D97-AF65-F5344CB8AC3E}">
        <p14:creationId xmlns:p14="http://schemas.microsoft.com/office/powerpoint/2010/main" val="4091767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999FE3E-7837-4261-B998-E0D914124F74}" type="slidenum">
              <a:rPr lang="en-US"/>
              <a:pPr>
                <a:defRPr/>
              </a:pPr>
              <a:t>‹#›</a:t>
            </a:fld>
            <a:endParaRPr lang="en-US"/>
          </a:p>
        </p:txBody>
      </p:sp>
    </p:spTree>
    <p:extLst>
      <p:ext uri="{BB962C8B-B14F-4D97-AF65-F5344CB8AC3E}">
        <p14:creationId xmlns:p14="http://schemas.microsoft.com/office/powerpoint/2010/main" val="185726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48387CB6-D86F-43C0-ACD1-0597ACB0D0B0}" type="slidenum">
              <a:rPr lang="en-US"/>
              <a:pPr>
                <a:defRPr/>
              </a:pPr>
              <a:t>‹#›</a:t>
            </a:fld>
            <a:endParaRPr lang="en-US"/>
          </a:p>
        </p:txBody>
      </p:sp>
    </p:spTree>
    <p:extLst>
      <p:ext uri="{BB962C8B-B14F-4D97-AF65-F5344CB8AC3E}">
        <p14:creationId xmlns:p14="http://schemas.microsoft.com/office/powerpoint/2010/main" val="71724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64522-2605-4F48-A276-F94152A71BC0}" type="datetimeFigureOut">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C64522-2605-4F48-A276-F94152A71BC0}" type="datetimeFigureOut">
              <a:rPr lang="en-US" smtClean="0"/>
              <a:t>3/2/21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C64522-2605-4F48-A276-F94152A71BC0}" type="datetimeFigureOut">
              <a:rPr lang="en-US" smtClean="0"/>
              <a:t>3/2/21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1BB470-DC57-4C6E-9700-AB27113C10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64522-2605-4F48-A276-F94152A71BC0}" type="datetimeFigureOut">
              <a:rPr lang="en-US" smtClean="0"/>
              <a:t>3/2/21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64522-2605-4F48-A276-F94152A71BC0}" type="datetimeFigureOut">
              <a:rPr lang="en-US" smtClean="0"/>
              <a:t>3/2/21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3/2/21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3/2/21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FC64522-2605-4F48-A276-F94152A71BC0}" type="datetimeFigureOut">
              <a:rPr lang="en-US" smtClean="0"/>
              <a:t>3/2/21</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01BB470-DC57-4C6E-9700-AB27113C10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0.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2119" y="3505200"/>
            <a:ext cx="6123791" cy="830997"/>
          </a:xfrm>
          <a:prstGeom prst="rect">
            <a:avLst/>
          </a:prstGeom>
        </p:spPr>
        <p:txBody>
          <a:bodyPr wrap="none">
            <a:spAutoFit/>
          </a:bodyPr>
          <a:lstStyle/>
          <a:p>
            <a:pPr algn="ctr"/>
            <a:r>
              <a:rPr lang="en-GB" altLang="en-US" sz="2800" b="0" i="1" dirty="0">
                <a:solidFill>
                  <a:schemeClr val="tx2"/>
                </a:solidFill>
              </a:rPr>
              <a:t>Spatial data analysis for public health</a:t>
            </a:r>
          </a:p>
          <a:p>
            <a:pPr algn="ctr"/>
            <a:r>
              <a:rPr lang="en-GB" altLang="en-US" sz="2000" dirty="0">
                <a:solidFill>
                  <a:schemeClr val="tx2"/>
                </a:solidFill>
              </a:rPr>
              <a:t>PH272C </a:t>
            </a:r>
            <a:r>
              <a:rPr lang="en-US" altLang="en-US" sz="2000" dirty="0">
                <a:solidFill>
                  <a:schemeClr val="tx2"/>
                </a:solidFill>
              </a:rPr>
              <a:t>–</a:t>
            </a:r>
            <a:r>
              <a:rPr lang="en-GB" altLang="en-US" sz="2000" dirty="0">
                <a:solidFill>
                  <a:schemeClr val="tx2"/>
                </a:solidFill>
              </a:rPr>
              <a:t> Week 1</a:t>
            </a:r>
          </a:p>
        </p:txBody>
      </p:sp>
      <p:sp>
        <p:nvSpPr>
          <p:cNvPr id="5" name="Rectangle 4"/>
          <p:cNvSpPr/>
          <p:nvPr/>
        </p:nvSpPr>
        <p:spPr>
          <a:xfrm>
            <a:off x="2919730" y="2590800"/>
            <a:ext cx="3176270" cy="707886"/>
          </a:xfrm>
          <a:prstGeom prst="rect">
            <a:avLst/>
          </a:prstGeom>
        </p:spPr>
        <p:txBody>
          <a:bodyPr wrap="none">
            <a:spAutoFit/>
          </a:bodyPr>
          <a:lstStyle/>
          <a:p>
            <a:r>
              <a:rPr lang="en-GB" altLang="en-US" sz="4000" b="1" dirty="0">
                <a:solidFill>
                  <a:schemeClr val="tx2"/>
                </a:solidFill>
              </a:rPr>
              <a:t>Introduction</a:t>
            </a:r>
            <a:endParaRPr lang="en-US" sz="4000" b="1" dirty="0"/>
          </a:p>
        </p:txBody>
      </p:sp>
    </p:spTree>
    <p:extLst>
      <p:ext uri="{BB962C8B-B14F-4D97-AF65-F5344CB8AC3E}">
        <p14:creationId xmlns:p14="http://schemas.microsoft.com/office/powerpoint/2010/main" val="3218065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cdc.gov/lyme/images/maps/map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43427"/>
            <a:ext cx="5439164" cy="419903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itle 1"/>
          <p:cNvSpPr txBox="1">
            <a:spLocks/>
          </p:cNvSpPr>
          <p:nvPr/>
        </p:nvSpPr>
        <p:spPr>
          <a:xfrm>
            <a:off x="380288" y="1196669"/>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400" dirty="0">
                <a:latin typeface="+mn-lt"/>
              </a:rPr>
              <a:t>Point process data</a:t>
            </a:r>
          </a:p>
        </p:txBody>
      </p:sp>
      <p:pic>
        <p:nvPicPr>
          <p:cNvPr id="7" name="Picture 6">
            <a:extLst>
              <a:ext uri="{FF2B5EF4-FFF2-40B4-BE49-F238E27FC236}">
                <a16:creationId xmlns:a16="http://schemas.microsoft.com/office/drawing/2014/main" id="{B384097D-D137-9F4A-85DD-92EC029B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2600"/>
            <a:ext cx="9144000" cy="4815450"/>
          </a:xfrm>
          <a:prstGeom prst="rect">
            <a:avLst/>
          </a:prstGeom>
        </p:spPr>
      </p:pic>
      <p:sp>
        <p:nvSpPr>
          <p:cNvPr id="8" name="TextBox 7">
            <a:extLst>
              <a:ext uri="{FF2B5EF4-FFF2-40B4-BE49-F238E27FC236}">
                <a16:creationId xmlns:a16="http://schemas.microsoft.com/office/drawing/2014/main" id="{7DD5B53B-E259-524B-BBF9-B1CC11ED1D3E}"/>
              </a:ext>
            </a:extLst>
          </p:cNvPr>
          <p:cNvSpPr txBox="1"/>
          <p:nvPr/>
        </p:nvSpPr>
        <p:spPr>
          <a:xfrm>
            <a:off x="3124200" y="6500621"/>
            <a:ext cx="2819746" cy="369332"/>
          </a:xfrm>
          <a:prstGeom prst="rect">
            <a:avLst/>
          </a:prstGeom>
          <a:noFill/>
        </p:spPr>
        <p:txBody>
          <a:bodyPr wrap="none" rtlCol="0">
            <a:spAutoFit/>
          </a:bodyPr>
          <a:lstStyle/>
          <a:p>
            <a:r>
              <a:rPr lang="en-US" dirty="0"/>
              <a:t>Presence of malaria vectors </a:t>
            </a:r>
          </a:p>
        </p:txBody>
      </p:sp>
      <p:sp>
        <p:nvSpPr>
          <p:cNvPr id="12" name="Title 1">
            <a:extLst>
              <a:ext uri="{FF2B5EF4-FFF2-40B4-BE49-F238E27FC236}">
                <a16:creationId xmlns:a16="http://schemas.microsoft.com/office/drawing/2014/main" id="{3E32D8BE-1186-3D49-B69C-641BBC7CA7AF}"/>
              </a:ext>
            </a:extLst>
          </p:cNvPr>
          <p:cNvSpPr txBox="1">
            <a:spLocks/>
          </p:cNvSpPr>
          <p:nvPr/>
        </p:nvSpPr>
        <p:spPr>
          <a:xfrm>
            <a:off x="381000" y="533400"/>
            <a:ext cx="8229600" cy="11430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solidFill>
                  <a:srgbClr val="C00000"/>
                </a:solidFill>
              </a:rPr>
              <a:t>Spatial Data Types</a:t>
            </a:r>
          </a:p>
        </p:txBody>
      </p:sp>
    </p:spTree>
    <p:extLst>
      <p:ext uri="{BB962C8B-B14F-4D97-AF65-F5344CB8AC3E}">
        <p14:creationId xmlns:p14="http://schemas.microsoft.com/office/powerpoint/2010/main" val="19583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 </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7" y="2286000"/>
            <a:ext cx="5872163" cy="417576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extBox 6"/>
          <p:cNvSpPr txBox="1"/>
          <p:nvPr/>
        </p:nvSpPr>
        <p:spPr>
          <a:xfrm>
            <a:off x="3429000" y="6491670"/>
            <a:ext cx="2235868" cy="369332"/>
          </a:xfrm>
          <a:prstGeom prst="rect">
            <a:avLst/>
          </a:prstGeom>
          <a:noFill/>
        </p:spPr>
        <p:txBody>
          <a:bodyPr wrap="none" rtlCol="0">
            <a:spAutoFit/>
          </a:bodyPr>
          <a:lstStyle/>
          <a:p>
            <a:r>
              <a:rPr lang="en-US" dirty="0"/>
              <a:t>Percentage tree cover</a:t>
            </a:r>
          </a:p>
        </p:txBody>
      </p:sp>
      <p:sp>
        <p:nvSpPr>
          <p:cNvPr id="10" name="Title 1">
            <a:extLst>
              <a:ext uri="{FF2B5EF4-FFF2-40B4-BE49-F238E27FC236}">
                <a16:creationId xmlns:a16="http://schemas.microsoft.com/office/drawing/2014/main" id="{DF37BCF1-15A8-9A4C-B939-7E04004046F5}"/>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2769048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272" t="20989" r="19336" b="5888"/>
          <a:stretch/>
        </p:blipFill>
        <p:spPr bwMode="auto">
          <a:xfrm>
            <a:off x="1828800" y="2590800"/>
            <a:ext cx="5940705" cy="38032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itle 1">
            <a:extLst>
              <a:ext uri="{FF2B5EF4-FFF2-40B4-BE49-F238E27FC236}">
                <a16:creationId xmlns:a16="http://schemas.microsoft.com/office/drawing/2014/main" id="{2CC9665E-081A-844E-B09B-B62A72B4D412}"/>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75645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t>Exploration</a:t>
            </a:r>
          </a:p>
          <a:p>
            <a:r>
              <a:rPr lang="en-US" sz="4800" dirty="0"/>
              <a:t>Analysis</a:t>
            </a:r>
          </a:p>
        </p:txBody>
      </p:sp>
    </p:spTree>
    <p:extLst>
      <p:ext uri="{BB962C8B-B14F-4D97-AF65-F5344CB8AC3E}">
        <p14:creationId xmlns:p14="http://schemas.microsoft.com/office/powerpoint/2010/main" val="3027783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solidFill>
                  <a:schemeClr val="bg1">
                    <a:lumMod val="75000"/>
                  </a:schemeClr>
                </a:solidFill>
              </a:rPr>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268113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9"/>
          <a:stretch/>
        </p:blipFill>
        <p:spPr bwMode="auto">
          <a:xfrm>
            <a:off x="228600" y="1526894"/>
            <a:ext cx="8680242" cy="4800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4531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37" r="25797"/>
          <a:stretch/>
        </p:blipFill>
        <p:spPr bwMode="auto">
          <a:xfrm>
            <a:off x="1066800" y="1279212"/>
            <a:ext cx="7086600" cy="5262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a16="http://schemas.microsoft.com/office/drawing/2014/main" id="{6EE76693-C0D3-A545-8A73-7B5A7A9375AB}"/>
              </a:ext>
            </a:extLst>
          </p:cNvPr>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Tree>
    <p:extLst>
      <p:ext uri="{BB962C8B-B14F-4D97-AF65-F5344CB8AC3E}">
        <p14:creationId xmlns:p14="http://schemas.microsoft.com/office/powerpoint/2010/main" val="3343567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207962"/>
            <a:ext cx="8229600" cy="1011238"/>
          </a:xfrm>
        </p:spPr>
        <p:txBody>
          <a:bodyPr/>
          <a:lstStyle/>
          <a:p>
            <a:pPr eaLnBrk="1" hangingPunct="1"/>
            <a:r>
              <a:rPr lang="en-GB" altLang="en-US" sz="3600" b="1" dirty="0">
                <a:solidFill>
                  <a:srgbClr val="C00000"/>
                </a:solidFill>
              </a:rPr>
              <a:t>2. Identify Trends</a:t>
            </a:r>
            <a:endParaRPr lang="en-US" altLang="en-US" sz="3600" b="1" dirty="0">
              <a:solidFill>
                <a:srgbClr val="C00000"/>
              </a:solidFill>
            </a:endParaRPr>
          </a:p>
        </p:txBody>
      </p:sp>
      <p:pic>
        <p:nvPicPr>
          <p:cNvPr id="13315"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219200"/>
            <a:ext cx="6413500" cy="5554662"/>
          </a:xfrm>
          <a:noFill/>
        </p:spPr>
      </p:pic>
      <p:sp>
        <p:nvSpPr>
          <p:cNvPr id="2" name="Oval 1"/>
          <p:cNvSpPr/>
          <p:nvPr/>
        </p:nvSpPr>
        <p:spPr>
          <a:xfrm>
            <a:off x="4601900" y="3371125"/>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Web Video Player"/>
              <p:cNvGraphicFramePr>
                <a:graphicFrameLocks noGrp="1"/>
              </p:cNvGraphicFramePr>
              <p:nvPr>
                <p:ph idx="1"/>
                <p:extLst>
                  <p:ext uri="{D42A27DB-BD31-4B8C-83A1-F6EECF244321}">
                    <p14:modId xmlns:p14="http://schemas.microsoft.com/office/powerpoint/2010/main" val="942754126"/>
                  </p:ext>
                </p:extLst>
              </p:nvPr>
            </p:nvGraphicFramePr>
            <p:xfrm>
              <a:off x="457200" y="1600200"/>
              <a:ext cx="8229600" cy="452596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title="Web Video Player"/>
              <p:cNvPicPr>
                <a:picLocks noGrp="1" noRot="1" noChangeAspect="1" noMove="1" noResize="1" noEditPoints="1" noAdjustHandles="1" noChangeArrowheads="1" noChangeShapeType="1"/>
              </p:cNvPicPr>
              <p:nvPr/>
            </p:nvPicPr>
            <p:blipFill>
              <a:blip r:embed="rId3"/>
              <a:stretch>
                <a:fillRect/>
              </a:stretch>
            </p:blipFill>
            <p:spPr>
              <a:xfrm>
                <a:off x="457200" y="1600200"/>
                <a:ext cx="8229600" cy="4525963"/>
              </a:xfrm>
              <a:prstGeom prst="rect">
                <a:avLst/>
              </a:prstGeom>
            </p:spPr>
          </p:pic>
        </mc:Fallback>
      </mc:AlternateContent>
      <p:sp>
        <p:nvSpPr>
          <p:cNvPr id="5" name="Rectangle 4"/>
          <p:cNvSpPr/>
          <p:nvPr/>
        </p:nvSpPr>
        <p:spPr>
          <a:xfrm>
            <a:off x="2286000" y="3105835"/>
            <a:ext cx="4572000" cy="646331"/>
          </a:xfrm>
          <a:prstGeom prst="rect">
            <a:avLst/>
          </a:prstGeom>
        </p:spPr>
        <p:txBody>
          <a:bodyPr>
            <a:spAutoFit/>
          </a:bodyPr>
          <a:lstStyle/>
          <a:p>
            <a:r>
              <a:rPr lang="en-US" dirty="0"/>
              <a:t>https://</a:t>
            </a:r>
            <a:r>
              <a:rPr lang="en-US" dirty="0" err="1"/>
              <a:t>www.youtube.com</a:t>
            </a:r>
            <a:r>
              <a:rPr lang="en-US" dirty="0"/>
              <a:t>/</a:t>
            </a:r>
            <a:r>
              <a:rPr lang="en-US" dirty="0" err="1"/>
              <a:t>watch?v</a:t>
            </a:r>
            <a:r>
              <a:rPr lang="en-US" dirty="0"/>
              <a:t>=2jOtehF01Kc</a:t>
            </a:r>
          </a:p>
        </p:txBody>
      </p:sp>
    </p:spTree>
    <p:extLst>
      <p:ext uri="{BB962C8B-B14F-4D97-AF65-F5344CB8AC3E}">
        <p14:creationId xmlns:p14="http://schemas.microsoft.com/office/powerpoint/2010/main" val="1421404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6249549"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1" name="TextBox 2"/>
          <p:cNvSpPr txBox="1">
            <a:spLocks noChangeArrowheads="1"/>
          </p:cNvSpPr>
          <p:nvPr/>
        </p:nvSpPr>
        <p:spPr bwMode="auto">
          <a:xfrm>
            <a:off x="3632200" y="6286500"/>
            <a:ext cx="443865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1600" b="0"/>
              <a:t>Sturrock et al (2010) </a:t>
            </a:r>
            <a:r>
              <a:rPr lang="fr-FR" altLang="en-US" sz="1600" b="0"/>
              <a:t>PLoS Negl Trop Dis 3(10)</a:t>
            </a:r>
            <a:endParaRPr lang="en-GB" altLang="en-US" sz="1600" b="0"/>
          </a:p>
        </p:txBody>
      </p:sp>
      <p:sp>
        <p:nvSpPr>
          <p:cNvPr id="5" name="Rectangle 7">
            <a:extLst>
              <a:ext uri="{FF2B5EF4-FFF2-40B4-BE49-F238E27FC236}">
                <a16:creationId xmlns:a16="http://schemas.microsoft.com/office/drawing/2014/main" id="{231A3CF7-475A-F64F-B839-C9E3D4FEEE15}"/>
              </a:ext>
            </a:extLst>
          </p:cNvPr>
          <p:cNvSpPr>
            <a:spLocks noChangeArrowheads="1"/>
          </p:cNvSpPr>
          <p:nvPr/>
        </p:nvSpPr>
        <p:spPr bwMode="auto">
          <a:xfrm>
            <a:off x="76200" y="457200"/>
            <a:ext cx="580158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Point Level Data</a:t>
            </a:r>
          </a:p>
        </p:txBody>
      </p:sp>
    </p:spTree>
    <p:extLst>
      <p:ext uri="{BB962C8B-B14F-4D97-AF65-F5344CB8AC3E}">
        <p14:creationId xmlns:p14="http://schemas.microsoft.com/office/powerpoint/2010/main" val="33722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pPr algn="l"/>
            <a:r>
              <a:rPr lang="en-US" sz="3600" b="1" dirty="0">
                <a:solidFill>
                  <a:srgbClr val="C00000"/>
                </a:solidFill>
              </a:rPr>
              <a:t>Course Objectives</a:t>
            </a:r>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AutoNum type="arabicPeriod"/>
            </a:pPr>
            <a:r>
              <a:rPr lang="en-GB" altLang="en-US" sz="2800" dirty="0"/>
              <a:t>Review types of data you may handle</a:t>
            </a:r>
          </a:p>
          <a:p>
            <a:pPr marL="609600" indent="-609600">
              <a:buFontTx/>
              <a:buAutoNum type="arabicPeriod"/>
            </a:pPr>
            <a:r>
              <a:rPr lang="en-GB" altLang="en-US" sz="2800" dirty="0"/>
              <a:t>Explore tools/software to visualize, explore and </a:t>
            </a:r>
            <a:r>
              <a:rPr lang="en-GB" altLang="en-US" sz="2800" dirty="0" err="1"/>
              <a:t>analyze</a:t>
            </a:r>
            <a:r>
              <a:rPr lang="en-GB" altLang="en-US" sz="2800" dirty="0"/>
              <a:t> spatial data</a:t>
            </a:r>
          </a:p>
          <a:p>
            <a:pPr marL="609600" indent="-609600">
              <a:buFontTx/>
              <a:buAutoNum type="arabicPeriod"/>
            </a:pPr>
            <a:r>
              <a:rPr lang="en-GB" altLang="en-US" sz="2800" dirty="0"/>
              <a:t>Learn techniques available for visualising, exploring and </a:t>
            </a:r>
            <a:r>
              <a:rPr lang="en-GB" altLang="en-US" sz="2800" dirty="0" err="1"/>
              <a:t>analyzing</a:t>
            </a:r>
            <a:r>
              <a:rPr lang="en-GB" altLang="en-US" sz="2800" dirty="0"/>
              <a:t> data</a:t>
            </a:r>
          </a:p>
          <a:p>
            <a:pPr marL="609600" indent="-609600">
              <a:buFontTx/>
              <a:buAutoNum type="arabicPeriod"/>
            </a:pPr>
            <a:r>
              <a:rPr lang="en-GB" altLang="en-US" sz="2800" dirty="0"/>
              <a:t>Learn to love R!</a:t>
            </a:r>
          </a:p>
        </p:txBody>
      </p:sp>
    </p:spTree>
    <p:extLst>
      <p:ext uri="{BB962C8B-B14F-4D97-AF65-F5344CB8AC3E}">
        <p14:creationId xmlns:p14="http://schemas.microsoft.com/office/powerpoint/2010/main" val="1637220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866" t="8463" b="5226"/>
          <a:stretch/>
        </p:blipFill>
        <p:spPr bwMode="auto">
          <a:xfrm>
            <a:off x="1066800" y="1371600"/>
            <a:ext cx="7224860" cy="506810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Rectangle 7">
            <a:extLst>
              <a:ext uri="{FF2B5EF4-FFF2-40B4-BE49-F238E27FC236}">
                <a16:creationId xmlns:a16="http://schemas.microsoft.com/office/drawing/2014/main" id="{BC1256B4-3D00-5347-AAB0-72860AABF33D}"/>
              </a:ext>
            </a:extLst>
          </p:cNvPr>
          <p:cNvSpPr>
            <a:spLocks noChangeArrowheads="1"/>
          </p:cNvSpPr>
          <p:nvPr/>
        </p:nvSpPr>
        <p:spPr bwMode="auto">
          <a:xfrm>
            <a:off x="76200" y="457200"/>
            <a:ext cx="580158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Point Level Data</a:t>
            </a:r>
          </a:p>
        </p:txBody>
      </p:sp>
    </p:spTree>
    <p:extLst>
      <p:ext uri="{BB962C8B-B14F-4D97-AF65-F5344CB8AC3E}">
        <p14:creationId xmlns:p14="http://schemas.microsoft.com/office/powerpoint/2010/main" val="2752300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eaLnBrk="1" hangingPunct="1"/>
            <a:r>
              <a:rPr lang="en-GB" altLang="en-US" sz="3600" b="1" dirty="0" err="1">
                <a:solidFill>
                  <a:srgbClr val="C00000"/>
                </a:solidFill>
              </a:rPr>
              <a:t>Choropleth</a:t>
            </a:r>
            <a:r>
              <a:rPr lang="en-GB" altLang="en-US" sz="3600" b="1" dirty="0">
                <a:solidFill>
                  <a:srgbClr val="C00000"/>
                </a:solidFill>
              </a:rPr>
              <a:t> Maps</a:t>
            </a:r>
            <a:endParaRPr lang="en-US" altLang="en-US" sz="3600" b="1" dirty="0">
              <a:solidFill>
                <a:srgbClr val="C00000"/>
              </a:solidFill>
            </a:endParaRPr>
          </a:p>
        </p:txBody>
      </p:sp>
      <p:sp>
        <p:nvSpPr>
          <p:cNvPr id="29699" name="Rectangle 3"/>
          <p:cNvSpPr>
            <a:spLocks noGrp="1" noChangeArrowheads="1"/>
          </p:cNvSpPr>
          <p:nvPr>
            <p:ph idx="1"/>
          </p:nvPr>
        </p:nvSpPr>
        <p:spPr/>
        <p:txBody>
          <a:bodyPr>
            <a:normAutofit/>
          </a:bodyPr>
          <a:lstStyle/>
          <a:p>
            <a:pPr eaLnBrk="1" hangingPunct="1"/>
            <a:r>
              <a:rPr lang="en-US" altLang="en-US" sz="2800" dirty="0"/>
              <a:t>Greek: </a:t>
            </a:r>
            <a:r>
              <a:rPr lang="en-US" altLang="en-US" sz="2800" dirty="0" err="1"/>
              <a:t>choros</a:t>
            </a:r>
            <a:r>
              <a:rPr lang="en-US" altLang="en-US" sz="2800" dirty="0"/>
              <a:t> (place) + </a:t>
            </a:r>
            <a:r>
              <a:rPr lang="en-US" altLang="en-US" sz="2800" dirty="0" err="1"/>
              <a:t>plethos</a:t>
            </a:r>
            <a:r>
              <a:rPr lang="en-US" altLang="en-US" sz="2800" dirty="0"/>
              <a:t> (filled)</a:t>
            </a:r>
          </a:p>
          <a:p>
            <a:pPr eaLnBrk="1" hangingPunct="1"/>
            <a:endParaRPr lang="en-GB" altLang="en-US" sz="2800" dirty="0"/>
          </a:p>
          <a:p>
            <a:pPr eaLnBrk="1" hangingPunct="1"/>
            <a:r>
              <a:rPr lang="en-US" altLang="en-US" sz="2800" dirty="0"/>
              <a:t>These use </a:t>
            </a:r>
            <a:r>
              <a:rPr lang="en-US" altLang="en-US" sz="2800" b="1" dirty="0"/>
              <a:t>polygonal enumeration units	</a:t>
            </a:r>
          </a:p>
          <a:p>
            <a:pPr eaLnBrk="1" hangingPunct="1">
              <a:buFontTx/>
              <a:buNone/>
            </a:pPr>
            <a:r>
              <a:rPr lang="en-US" altLang="en-US" sz="2800" b="1" dirty="0"/>
              <a:t>	</a:t>
            </a:r>
            <a:r>
              <a:rPr lang="en-US" altLang="en-US" sz="2800" dirty="0"/>
              <a:t>e.g. census tract, counties, watersheds, etc. to visualize aggregated data</a:t>
            </a:r>
          </a:p>
          <a:p>
            <a:pPr eaLnBrk="1" hangingPunct="1"/>
            <a:endParaRPr lang="en-US" altLang="en-US" sz="2800" dirty="0"/>
          </a:p>
          <a:p>
            <a:pPr eaLnBrk="1" hangingPunct="1"/>
            <a:r>
              <a:rPr lang="en-US" altLang="en-US" sz="2800" dirty="0"/>
              <a:t>Data values are generally </a:t>
            </a:r>
            <a:r>
              <a:rPr lang="en-US" altLang="en-US" sz="2800" b="1" dirty="0"/>
              <a:t>classified </a:t>
            </a:r>
            <a:r>
              <a:rPr lang="en-US" altLang="en-US" sz="2800" dirty="0"/>
              <a:t>into ranges</a:t>
            </a:r>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2546465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7"/>
          <p:cNvSpPr>
            <a:spLocks noChangeArrowheads="1"/>
          </p:cNvSpPr>
          <p:nvPr/>
        </p:nvSpPr>
        <p:spPr bwMode="auto">
          <a:xfrm>
            <a:off x="381000" y="609600"/>
            <a:ext cx="605806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Unemployment Rates 2016</a:t>
            </a:r>
          </a:p>
        </p:txBody>
      </p:sp>
      <p:pic>
        <p:nvPicPr>
          <p:cNvPr id="3" name="Picture 2">
            <a:extLst>
              <a:ext uri="{FF2B5EF4-FFF2-40B4-BE49-F238E27FC236}">
                <a16:creationId xmlns:a16="http://schemas.microsoft.com/office/drawing/2014/main" id="{51BC2F8D-D6FF-724E-B5E6-057E95DD444F}"/>
              </a:ext>
            </a:extLst>
          </p:cNvPr>
          <p:cNvPicPr>
            <a:picLocks noChangeAspect="1"/>
          </p:cNvPicPr>
          <p:nvPr/>
        </p:nvPicPr>
        <p:blipFill rotWithShape="1">
          <a:blip r:embed="rId3">
            <a:extLst>
              <a:ext uri="{28A0092B-C50C-407E-A947-70E740481C1C}">
                <a14:useLocalDpi xmlns:a14="http://schemas.microsoft.com/office/drawing/2010/main" val="0"/>
              </a:ext>
            </a:extLst>
          </a:blip>
          <a:srcRect t="6666" b="19113"/>
          <a:stretch/>
        </p:blipFill>
        <p:spPr>
          <a:xfrm>
            <a:off x="217428" y="1447800"/>
            <a:ext cx="8901801" cy="5105400"/>
          </a:xfrm>
          <a:prstGeom prst="rect">
            <a:avLst/>
          </a:prstGeom>
        </p:spPr>
      </p:pic>
    </p:spTree>
    <p:extLst>
      <p:ext uri="{BB962C8B-B14F-4D97-AF65-F5344CB8AC3E}">
        <p14:creationId xmlns:p14="http://schemas.microsoft.com/office/powerpoint/2010/main" val="2360823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6850"/>
            <a:ext cx="9144000" cy="646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0566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www.e-education.psu.edu/files/geog484/image/L06cg_fig0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1600200"/>
            <a:ext cx="6660821" cy="46482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7">
            <a:extLst>
              <a:ext uri="{FF2B5EF4-FFF2-40B4-BE49-F238E27FC236}">
                <a16:creationId xmlns:a16="http://schemas.microsoft.com/office/drawing/2014/main" id="{BF53A1EF-E6E7-1648-A0AB-6E8F3062F228}"/>
              </a:ext>
            </a:extLst>
          </p:cNvPr>
          <p:cNvSpPr>
            <a:spLocks noChangeArrowheads="1"/>
          </p:cNvSpPr>
          <p:nvPr/>
        </p:nvSpPr>
        <p:spPr bwMode="auto">
          <a:xfrm>
            <a:off x="304800" y="533400"/>
            <a:ext cx="590498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Multivariate Data</a:t>
            </a:r>
          </a:p>
        </p:txBody>
      </p:sp>
    </p:spTree>
    <p:extLst>
      <p:ext uri="{BB962C8B-B14F-4D97-AF65-F5344CB8AC3E}">
        <p14:creationId xmlns:p14="http://schemas.microsoft.com/office/powerpoint/2010/main" val="2278415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233894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300038" y="655638"/>
            <a:ext cx="8526462" cy="5257800"/>
          </a:xfrm>
        </p:spPr>
      </p:pic>
      <p:sp>
        <p:nvSpPr>
          <p:cNvPr id="32771" name="Rectangle 9"/>
          <p:cNvSpPr>
            <a:spLocks noChangeArrowheads="1"/>
          </p:cNvSpPr>
          <p:nvPr/>
        </p:nvSpPr>
        <p:spPr bwMode="auto">
          <a:xfrm>
            <a:off x="0" y="0"/>
            <a:ext cx="8210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a:t>http://www.crimereduction.homeoffice.gov.uk/toolkits/fa020204-map1.htm</a:t>
            </a:r>
          </a:p>
        </p:txBody>
      </p:sp>
    </p:spTree>
    <p:extLst>
      <p:ext uri="{BB962C8B-B14F-4D97-AF65-F5344CB8AC3E}">
        <p14:creationId xmlns:p14="http://schemas.microsoft.com/office/powerpoint/2010/main" val="1890795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96003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52996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normAutofit/>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Highly skewed data are difficult to display using a finite number of colour shades</a:t>
            </a:r>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5299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47D-2CFC-4F4D-A515-7C0AC3240148}"/>
              </a:ext>
            </a:extLst>
          </p:cNvPr>
          <p:cNvSpPr>
            <a:spLocks noGrp="1"/>
          </p:cNvSpPr>
          <p:nvPr>
            <p:ph type="title"/>
          </p:nvPr>
        </p:nvSpPr>
        <p:spPr>
          <a:xfrm>
            <a:off x="457200" y="381000"/>
            <a:ext cx="8229600" cy="990600"/>
          </a:xfrm>
        </p:spPr>
        <p:txBody>
          <a:bodyPr>
            <a:normAutofit/>
          </a:bodyPr>
          <a:lstStyle/>
          <a:p>
            <a:r>
              <a:rPr lang="en-US" sz="3600" b="1" dirty="0">
                <a:solidFill>
                  <a:srgbClr val="C00000"/>
                </a:solidFill>
              </a:rPr>
              <a:t>The Team</a:t>
            </a:r>
          </a:p>
        </p:txBody>
      </p:sp>
      <p:pic>
        <p:nvPicPr>
          <p:cNvPr id="5" name="Picture 4">
            <a:extLst>
              <a:ext uri="{FF2B5EF4-FFF2-40B4-BE49-F238E27FC236}">
                <a16:creationId xmlns:a16="http://schemas.microsoft.com/office/drawing/2014/main" id="{D5BBBAC4-E79B-914A-BC92-A2CB4C49B041}"/>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457200" y="1660229"/>
            <a:ext cx="2516569" cy="2835570"/>
          </a:xfrm>
          <a:prstGeom prst="rect">
            <a:avLst/>
          </a:prstGeom>
        </p:spPr>
      </p:pic>
      <p:sp>
        <p:nvSpPr>
          <p:cNvPr id="7" name="TextBox 6">
            <a:extLst>
              <a:ext uri="{FF2B5EF4-FFF2-40B4-BE49-F238E27FC236}">
                <a16:creationId xmlns:a16="http://schemas.microsoft.com/office/drawing/2014/main" id="{1DA41256-C78A-FA4E-9CF1-EB2D71F63866}"/>
              </a:ext>
            </a:extLst>
          </p:cNvPr>
          <p:cNvSpPr txBox="1"/>
          <p:nvPr/>
        </p:nvSpPr>
        <p:spPr>
          <a:xfrm>
            <a:off x="3915410" y="4704592"/>
            <a:ext cx="1313180" cy="338554"/>
          </a:xfrm>
          <a:prstGeom prst="rect">
            <a:avLst/>
          </a:prstGeom>
          <a:noFill/>
        </p:spPr>
        <p:txBody>
          <a:bodyPr wrap="none" rtlCol="0">
            <a:spAutoFit/>
          </a:bodyPr>
          <a:lstStyle/>
          <a:p>
            <a:r>
              <a:rPr lang="en-US" sz="1600" dirty="0"/>
              <a:t>Jenny Smith</a:t>
            </a:r>
          </a:p>
        </p:txBody>
      </p:sp>
      <p:sp>
        <p:nvSpPr>
          <p:cNvPr id="9" name="TextBox 8">
            <a:extLst>
              <a:ext uri="{FF2B5EF4-FFF2-40B4-BE49-F238E27FC236}">
                <a16:creationId xmlns:a16="http://schemas.microsoft.com/office/drawing/2014/main" id="{A1B58E25-5EA4-924D-A43E-7087AB3303BE}"/>
              </a:ext>
            </a:extLst>
          </p:cNvPr>
          <p:cNvSpPr txBox="1"/>
          <p:nvPr/>
        </p:nvSpPr>
        <p:spPr>
          <a:xfrm>
            <a:off x="6553200" y="4704592"/>
            <a:ext cx="2469822" cy="338554"/>
          </a:xfrm>
          <a:prstGeom prst="rect">
            <a:avLst/>
          </a:prstGeom>
          <a:noFill/>
        </p:spPr>
        <p:txBody>
          <a:bodyPr wrap="square" rtlCol="0">
            <a:spAutoFit/>
          </a:bodyPr>
          <a:lstStyle/>
          <a:p>
            <a:r>
              <a:rPr lang="en-US" sz="1600" dirty="0"/>
              <a:t>Nicolette </a:t>
            </a:r>
            <a:r>
              <a:rPr lang="en-US" sz="1600" dirty="0" err="1"/>
              <a:t>Zukowski</a:t>
            </a:r>
            <a:endParaRPr lang="en-US" sz="1600" dirty="0"/>
          </a:p>
        </p:txBody>
      </p:sp>
      <p:sp>
        <p:nvSpPr>
          <p:cNvPr id="10" name="TextBox 9">
            <a:extLst>
              <a:ext uri="{FF2B5EF4-FFF2-40B4-BE49-F238E27FC236}">
                <a16:creationId xmlns:a16="http://schemas.microsoft.com/office/drawing/2014/main" id="{71DCC53F-2D89-454A-8E79-2903D1FA4A40}"/>
              </a:ext>
            </a:extLst>
          </p:cNvPr>
          <p:cNvSpPr txBox="1"/>
          <p:nvPr/>
        </p:nvSpPr>
        <p:spPr>
          <a:xfrm>
            <a:off x="1030104" y="4704592"/>
            <a:ext cx="1370760" cy="338554"/>
          </a:xfrm>
          <a:prstGeom prst="rect">
            <a:avLst/>
          </a:prstGeom>
          <a:noFill/>
        </p:spPr>
        <p:txBody>
          <a:bodyPr wrap="none" rtlCol="0">
            <a:spAutoFit/>
          </a:bodyPr>
          <a:lstStyle/>
          <a:p>
            <a:r>
              <a:rPr lang="en-US" sz="1600" dirty="0"/>
              <a:t>Hugh Sturrock</a:t>
            </a:r>
          </a:p>
        </p:txBody>
      </p:sp>
      <p:pic>
        <p:nvPicPr>
          <p:cNvPr id="8" name="Picture 7" descr="A person posing for a picture&#10;&#10;Description automatically generated">
            <a:extLst>
              <a:ext uri="{FF2B5EF4-FFF2-40B4-BE49-F238E27FC236}">
                <a16:creationId xmlns:a16="http://schemas.microsoft.com/office/drawing/2014/main" id="{A765DB76-F475-2B4D-94D1-094D5D2D10B4}"/>
              </a:ext>
            </a:extLst>
          </p:cNvPr>
          <p:cNvPicPr>
            <a:picLocks noChangeAspect="1"/>
          </p:cNvPicPr>
          <p:nvPr/>
        </p:nvPicPr>
        <p:blipFill rotWithShape="1">
          <a:blip r:embed="rId3">
            <a:extLst>
              <a:ext uri="{28A0092B-C50C-407E-A947-70E740481C1C}">
                <a14:useLocalDpi xmlns:a14="http://schemas.microsoft.com/office/drawing/2010/main" val="0"/>
              </a:ext>
            </a:extLst>
          </a:blip>
          <a:srcRect t="6398" b="29434"/>
          <a:stretch/>
        </p:blipFill>
        <p:spPr>
          <a:xfrm>
            <a:off x="6431494" y="1660229"/>
            <a:ext cx="2040790" cy="2835569"/>
          </a:xfrm>
          <a:prstGeom prst="rect">
            <a:avLst/>
          </a:prstGeom>
        </p:spPr>
      </p:pic>
      <p:pic>
        <p:nvPicPr>
          <p:cNvPr id="1028" name="Picture 4" descr="Jennifer Smith">
            <a:extLst>
              <a:ext uri="{FF2B5EF4-FFF2-40B4-BE49-F238E27FC236}">
                <a16:creationId xmlns:a16="http://schemas.microsoft.com/office/drawing/2014/main" id="{0CDFF275-5776-054E-80AA-18E9A991C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531" y="1660228"/>
            <a:ext cx="2835569" cy="2835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649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Cartograms</a:t>
            </a:r>
            <a:endParaRPr lang="en-US" altLang="en-US" sz="3600" b="1" dirty="0">
              <a:solidFill>
                <a:srgbClr val="C00000"/>
              </a:solidFill>
            </a:endParaRPr>
          </a:p>
        </p:txBody>
      </p:sp>
      <p:sp>
        <p:nvSpPr>
          <p:cNvPr id="35843" name="Rectangle 3"/>
          <p:cNvSpPr>
            <a:spLocks noGrp="1" noChangeArrowheads="1"/>
          </p:cNvSpPr>
          <p:nvPr>
            <p:ph idx="1"/>
          </p:nvPr>
        </p:nvSpPr>
        <p:spPr/>
        <p:txBody>
          <a:bodyPr>
            <a:normAutofit/>
          </a:bodyPr>
          <a:lstStyle/>
          <a:p>
            <a:pPr eaLnBrk="1" hangingPunct="1">
              <a:lnSpc>
                <a:spcPct val="90000"/>
              </a:lnSpc>
            </a:pPr>
            <a:r>
              <a:rPr lang="en-GB" altLang="en-US" sz="2800"/>
              <a:t>Overcomes problem of physical dominance of large areas</a:t>
            </a:r>
          </a:p>
          <a:p>
            <a:pPr eaLnBrk="1" hangingPunct="1">
              <a:lnSpc>
                <a:spcPct val="90000"/>
              </a:lnSpc>
            </a:pPr>
            <a:endParaRPr lang="en-GB" altLang="en-US" sz="2800"/>
          </a:p>
          <a:p>
            <a:pPr eaLnBrk="1" hangingPunct="1">
              <a:lnSpc>
                <a:spcPct val="90000"/>
              </a:lnSpc>
            </a:pPr>
            <a:r>
              <a:rPr lang="en-GB" altLang="en-US" sz="2800"/>
              <a:t>Geometrically transforms the area of each polygon so that it is proportional to the corresponding attribute</a:t>
            </a:r>
          </a:p>
          <a:p>
            <a:pPr eaLnBrk="1" hangingPunct="1">
              <a:lnSpc>
                <a:spcPct val="90000"/>
              </a:lnSpc>
            </a:pPr>
            <a:endParaRPr lang="en-GB" altLang="en-US" sz="2800"/>
          </a:p>
          <a:p>
            <a:pPr eaLnBrk="1" hangingPunct="1">
              <a:lnSpc>
                <a:spcPct val="90000"/>
              </a:lnSpc>
            </a:pPr>
            <a:r>
              <a:rPr lang="en-GB" altLang="en-US" sz="2800"/>
              <a:t>Distort area and distance, forsaking spatial detail</a:t>
            </a:r>
          </a:p>
          <a:p>
            <a:pPr eaLnBrk="1" hangingPunct="1">
              <a:lnSpc>
                <a:spcPct val="90000"/>
              </a:lnSpc>
            </a:pPr>
            <a:endParaRPr lang="en-GB" altLang="en-US" sz="2800"/>
          </a:p>
          <a:p>
            <a:pPr eaLnBrk="1" hangingPunct="1">
              <a:lnSpc>
                <a:spcPct val="90000"/>
              </a:lnSpc>
            </a:pPr>
            <a:r>
              <a:rPr lang="en-GB" altLang="en-US" sz="2800"/>
              <a:t>See </a:t>
            </a:r>
            <a:r>
              <a:rPr lang="en-GB" altLang="en-US" sz="2800">
                <a:solidFill>
                  <a:srgbClr val="0066FF"/>
                </a:solidFill>
              </a:rPr>
              <a:t>www.worldmapper.org</a:t>
            </a:r>
            <a:endParaRPr lang="en-US" altLang="en-US" sz="2800">
              <a:solidFill>
                <a:srgbClr val="0066FF"/>
              </a:solidFill>
            </a:endParaRPr>
          </a:p>
        </p:txBody>
      </p:sp>
    </p:spTree>
    <p:extLst>
      <p:ext uri="{BB962C8B-B14F-4D97-AF65-F5344CB8AC3E}">
        <p14:creationId xmlns:p14="http://schemas.microsoft.com/office/powerpoint/2010/main" val="3993070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Road traffi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77925"/>
            <a:ext cx="9144000" cy="450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67" name="TextBox 2"/>
          <p:cNvSpPr txBox="1">
            <a:spLocks noChangeArrowheads="1"/>
          </p:cNvSpPr>
          <p:nvPr/>
        </p:nvSpPr>
        <p:spPr bwMode="auto">
          <a:xfrm>
            <a:off x="2743200" y="619780"/>
            <a:ext cx="363092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800" b="0" dirty="0"/>
              <a:t>Road traffic accidents</a:t>
            </a:r>
          </a:p>
        </p:txBody>
      </p:sp>
      <p:sp>
        <p:nvSpPr>
          <p:cNvPr id="36868" name="TextBox 3"/>
          <p:cNvSpPr txBox="1">
            <a:spLocks noChangeArrowheads="1"/>
          </p:cNvSpPr>
          <p:nvPr/>
        </p:nvSpPr>
        <p:spPr bwMode="auto">
          <a:xfrm>
            <a:off x="279400" y="6007100"/>
            <a:ext cx="83693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Territory size shows the proportion of all road traffic accident deaths worldwide that occurred there.</a:t>
            </a:r>
          </a:p>
        </p:txBody>
      </p:sp>
    </p:spTree>
    <p:extLst>
      <p:ext uri="{BB962C8B-B14F-4D97-AF65-F5344CB8AC3E}">
        <p14:creationId xmlns:p14="http://schemas.microsoft.com/office/powerpoint/2010/main" val="1796063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ChangeArrowheads="1"/>
          </p:cNvSpPr>
          <p:nvPr/>
        </p:nvSpPr>
        <p:spPr bwMode="auto">
          <a:xfrm>
            <a:off x="1981200" y="619780"/>
            <a:ext cx="5105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n-US" sz="2800" b="0" dirty="0"/>
              <a:t>Public health spending</a:t>
            </a:r>
          </a:p>
        </p:txBody>
      </p:sp>
      <p:sp>
        <p:nvSpPr>
          <p:cNvPr id="37891" name="Rectangle 6"/>
          <p:cNvSpPr>
            <a:spLocks noChangeArrowheads="1"/>
          </p:cNvSpPr>
          <p:nvPr/>
        </p:nvSpPr>
        <p:spPr bwMode="auto">
          <a:xfrm>
            <a:off x="76200" y="5940425"/>
            <a:ext cx="91440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1600"/>
              <a:t>Territory size shows the proportion of worldwide spending on public health services that is spent there. This spending is measured in purchasing power parity.</a:t>
            </a:r>
            <a:r>
              <a:rPr lang="en-US" altLang="en-US" sz="1600" b="0"/>
              <a:t> </a:t>
            </a:r>
          </a:p>
        </p:txBody>
      </p:sp>
      <p:pic>
        <p:nvPicPr>
          <p:cNvPr id="37892" name="Picture 6" descr="Public health spendi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77925"/>
            <a:ext cx="9144000" cy="450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951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sz="quarter"/>
          </p:nvPr>
        </p:nvSpPr>
        <p:spPr>
          <a:xfrm>
            <a:off x="152400" y="457200"/>
            <a:ext cx="8229600" cy="511175"/>
          </a:xfrm>
        </p:spPr>
        <p:txBody>
          <a:bodyPr>
            <a:noAutofit/>
          </a:bodyPr>
          <a:lstStyle/>
          <a:p>
            <a:pPr eaLnBrk="1" hangingPunct="1"/>
            <a:r>
              <a:rPr lang="en-GB" altLang="en-US" sz="3200" b="1" dirty="0">
                <a:solidFill>
                  <a:srgbClr val="C00000"/>
                </a:solidFill>
              </a:rPr>
              <a:t>2008 Presidential Elections</a:t>
            </a:r>
            <a:endParaRPr lang="en-US" altLang="en-US" sz="3200" b="1" dirty="0">
              <a:solidFill>
                <a:srgbClr val="C00000"/>
              </a:solidFill>
            </a:endParaRPr>
          </a:p>
        </p:txBody>
      </p:sp>
      <p:pic>
        <p:nvPicPr>
          <p:cNvPr id="51203" name="Picture 5"/>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215900" y="1682750"/>
            <a:ext cx="4038600" cy="2185988"/>
          </a:xfrm>
        </p:spPr>
      </p:pic>
      <p:pic>
        <p:nvPicPr>
          <p:cNvPr id="51204" name="Picture 7"/>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161925" y="3938588"/>
            <a:ext cx="4038600" cy="2187575"/>
          </a:xfrm>
        </p:spPr>
      </p:pic>
      <p:sp>
        <p:nvSpPr>
          <p:cNvPr id="51205" name="Rectangle 9"/>
          <p:cNvSpPr>
            <a:spLocks noChangeArrowheads="1"/>
          </p:cNvSpPr>
          <p:nvPr/>
        </p:nvSpPr>
        <p:spPr bwMode="auto">
          <a:xfrm>
            <a:off x="295275" y="960438"/>
            <a:ext cx="20716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t>Choropleths:</a:t>
            </a:r>
            <a:endParaRPr lang="en-US" altLang="en-US" sz="2400" b="0"/>
          </a:p>
        </p:txBody>
      </p:sp>
      <p:sp>
        <p:nvSpPr>
          <p:cNvPr id="51206"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Tree>
    <p:extLst>
      <p:ext uri="{BB962C8B-B14F-4D97-AF65-F5344CB8AC3E}">
        <p14:creationId xmlns:p14="http://schemas.microsoft.com/office/powerpoint/2010/main" val="2649011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682750"/>
            <a:ext cx="4038600" cy="218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04950"/>
            <a:ext cx="4038600" cy="218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3938588"/>
            <a:ext cx="4038600" cy="218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208463"/>
            <a:ext cx="4038600" cy="218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1" name="Rectangle 9"/>
          <p:cNvSpPr>
            <a:spLocks noChangeArrowheads="1"/>
          </p:cNvSpPr>
          <p:nvPr/>
        </p:nvSpPr>
        <p:spPr bwMode="auto">
          <a:xfrm>
            <a:off x="295275" y="960438"/>
            <a:ext cx="20716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t>Choropleths:</a:t>
            </a:r>
            <a:endParaRPr lang="en-US" altLang="en-US" sz="2400" b="0"/>
          </a:p>
        </p:txBody>
      </p:sp>
      <p:sp>
        <p:nvSpPr>
          <p:cNvPr id="52232" name="Rectangle 10"/>
          <p:cNvSpPr>
            <a:spLocks noChangeArrowheads="1"/>
          </p:cNvSpPr>
          <p:nvPr/>
        </p:nvSpPr>
        <p:spPr bwMode="auto">
          <a:xfrm>
            <a:off x="5210175" y="900113"/>
            <a:ext cx="186213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2400" b="0"/>
              <a:t>Cartograms:</a:t>
            </a:r>
            <a:endParaRPr lang="en-US" altLang="en-US" sz="2400" b="0"/>
          </a:p>
        </p:txBody>
      </p:sp>
      <p:sp>
        <p:nvSpPr>
          <p:cNvPr id="52233"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
        <p:nvSpPr>
          <p:cNvPr id="12" name="Rectangle 4">
            <a:extLst>
              <a:ext uri="{FF2B5EF4-FFF2-40B4-BE49-F238E27FC236}">
                <a16:creationId xmlns:a16="http://schemas.microsoft.com/office/drawing/2014/main" id="{315A21CF-9050-3946-AB6D-7775CF184DAE}"/>
              </a:ext>
            </a:extLst>
          </p:cNvPr>
          <p:cNvSpPr>
            <a:spLocks noGrp="1" noChangeArrowheads="1"/>
          </p:cNvSpPr>
          <p:nvPr>
            <p:ph type="title" sz="quarter"/>
          </p:nvPr>
        </p:nvSpPr>
        <p:spPr>
          <a:xfrm>
            <a:off x="152400" y="457200"/>
            <a:ext cx="8229600" cy="511175"/>
          </a:xfrm>
        </p:spPr>
        <p:txBody>
          <a:bodyPr>
            <a:noAutofit/>
          </a:bodyPr>
          <a:lstStyle/>
          <a:p>
            <a:pPr eaLnBrk="1" hangingPunct="1"/>
            <a:r>
              <a:rPr lang="en-GB" altLang="en-US" sz="3200" b="1" dirty="0">
                <a:solidFill>
                  <a:srgbClr val="C00000"/>
                </a:solidFill>
              </a:rPr>
              <a:t>2008 Presidential Elections</a:t>
            </a:r>
            <a:endParaRPr lang="en-US" altLang="en-US" sz="3200" b="1" dirty="0">
              <a:solidFill>
                <a:srgbClr val="C00000"/>
              </a:solidFill>
            </a:endParaRPr>
          </a:p>
        </p:txBody>
      </p:sp>
    </p:spTree>
    <p:extLst>
      <p:ext uri="{BB962C8B-B14F-4D97-AF65-F5344CB8AC3E}">
        <p14:creationId xmlns:p14="http://schemas.microsoft.com/office/powerpoint/2010/main" val="2509950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sz="half" idx="1"/>
          </p:nvPr>
        </p:nvSpPr>
        <p:spPr>
          <a:xfrm>
            <a:off x="457200" y="1066800"/>
            <a:ext cx="8534400" cy="5624513"/>
          </a:xfrm>
        </p:spPr>
        <p:txBody>
          <a:bodyPr>
            <a:normAutofit/>
          </a:bodyPr>
          <a:lstStyle/>
          <a:p>
            <a:pPr marL="533400" indent="-533400" eaLnBrk="1" hangingPunct="1">
              <a:lnSpc>
                <a:spcPct val="80000"/>
              </a:lnSpc>
              <a:buFontTx/>
              <a:buNone/>
            </a:pPr>
            <a:endParaRPr lang="en-GB" altLang="en-US" dirty="0"/>
          </a:p>
          <a:p>
            <a:pPr>
              <a:lnSpc>
                <a:spcPct val="80000"/>
              </a:lnSpc>
            </a:pPr>
            <a:r>
              <a:rPr lang="en-GB" altLang="en-US" sz="2400" dirty="0"/>
              <a:t>What is it?</a:t>
            </a:r>
          </a:p>
          <a:p>
            <a:pPr lvl="1">
              <a:lnSpc>
                <a:spcPct val="80000"/>
              </a:lnSpc>
            </a:pPr>
            <a:r>
              <a:rPr lang="en-GB" altLang="en-US" sz="2000" dirty="0"/>
              <a:t>Observed patterns may be as much a function of the chosen zone boundaries as the underlying spatial distribution</a:t>
            </a:r>
          </a:p>
          <a:p>
            <a:pPr marL="0" indent="0">
              <a:lnSpc>
                <a:spcPct val="80000"/>
              </a:lnSpc>
              <a:buNone/>
            </a:pPr>
            <a:r>
              <a:rPr lang="en-GB" altLang="en-US" sz="2400" dirty="0"/>
              <a:t>	</a:t>
            </a:r>
          </a:p>
          <a:p>
            <a:pPr>
              <a:lnSpc>
                <a:spcPct val="80000"/>
              </a:lnSpc>
            </a:pPr>
            <a:r>
              <a:rPr lang="en-GB" altLang="en-US" sz="2400" dirty="0"/>
              <a:t>Can cause problems later during analysis via:</a:t>
            </a:r>
          </a:p>
          <a:p>
            <a:pPr marL="533400" indent="-533400" eaLnBrk="1" hangingPunct="1">
              <a:lnSpc>
                <a:spcPct val="80000"/>
              </a:lnSpc>
              <a:buFontTx/>
              <a:buNone/>
            </a:pPr>
            <a:endParaRPr lang="en-GB" altLang="en-US" sz="2400" dirty="0"/>
          </a:p>
          <a:p>
            <a:pPr marL="533400" indent="-533400" eaLnBrk="1" hangingPunct="1">
              <a:lnSpc>
                <a:spcPct val="80000"/>
              </a:lnSpc>
              <a:buFontTx/>
              <a:buAutoNum type="alphaUcParenBoth"/>
            </a:pPr>
            <a:r>
              <a:rPr lang="en-GB" altLang="en-US" sz="2400" b="1" dirty="0"/>
              <a:t>Scale Effects</a:t>
            </a:r>
          </a:p>
          <a:p>
            <a:pPr marL="533400" indent="-533400" eaLnBrk="1" hangingPunct="1">
              <a:lnSpc>
                <a:spcPct val="80000"/>
              </a:lnSpc>
              <a:buFontTx/>
              <a:buNone/>
            </a:pPr>
            <a:r>
              <a:rPr lang="en-US" altLang="en-US" sz="2400" dirty="0"/>
              <a:t>	- variation in numerical results that occurs due to level of aggregation used in an analysis </a:t>
            </a:r>
          </a:p>
          <a:p>
            <a:pPr marL="533400" indent="-533400" eaLnBrk="1" hangingPunct="1">
              <a:lnSpc>
                <a:spcPct val="80000"/>
              </a:lnSpc>
              <a:buFontTx/>
              <a:buNone/>
            </a:pPr>
            <a:endParaRPr lang="en-GB" altLang="en-US" sz="2400" dirty="0"/>
          </a:p>
          <a:p>
            <a:pPr marL="533400" indent="-533400" eaLnBrk="1" hangingPunct="1">
              <a:lnSpc>
                <a:spcPct val="80000"/>
              </a:lnSpc>
              <a:buFontTx/>
              <a:buNone/>
            </a:pPr>
            <a:endParaRPr lang="en-GB" altLang="en-US" sz="2400" dirty="0"/>
          </a:p>
          <a:p>
            <a:pPr marL="533400" indent="-533400" eaLnBrk="1" hangingPunct="1">
              <a:lnSpc>
                <a:spcPct val="80000"/>
              </a:lnSpc>
              <a:buFontTx/>
              <a:buNone/>
            </a:pPr>
            <a:r>
              <a:rPr lang="en-GB" altLang="en-US" sz="2400" dirty="0">
                <a:solidFill>
                  <a:schemeClr val="accent1"/>
                </a:solidFill>
              </a:rPr>
              <a:t>(B) </a:t>
            </a:r>
            <a:r>
              <a:rPr lang="en-GB" altLang="en-US" sz="2400" b="1" dirty="0"/>
              <a:t>Zone Effects</a:t>
            </a:r>
          </a:p>
          <a:p>
            <a:pPr marL="533400" indent="-533400" eaLnBrk="1" hangingPunct="1">
              <a:lnSpc>
                <a:spcPct val="80000"/>
              </a:lnSpc>
              <a:buFontTx/>
              <a:buNone/>
            </a:pPr>
            <a:r>
              <a:rPr lang="en-GB" altLang="en-US" sz="2400" dirty="0"/>
              <a:t>	- </a:t>
            </a:r>
            <a:r>
              <a:rPr lang="en-US" altLang="en-US" sz="2400" dirty="0"/>
              <a:t>variation in numerical results that occurs due to regrouping of data into different configurations at the same scale</a:t>
            </a:r>
            <a:r>
              <a:rPr lang="en-US" altLang="en-US" sz="2800" dirty="0"/>
              <a:t> </a:t>
            </a:r>
            <a:endParaRPr lang="en-US" altLang="en-US" sz="2400" dirty="0"/>
          </a:p>
          <a:p>
            <a:pPr marL="533400" indent="-533400" eaLnBrk="1" hangingPunct="1">
              <a:lnSpc>
                <a:spcPct val="80000"/>
              </a:lnSpc>
              <a:buFontTx/>
              <a:buNone/>
            </a:pPr>
            <a:endParaRPr lang="en-GB" altLang="en-US" sz="2400" dirty="0"/>
          </a:p>
          <a:p>
            <a:pPr marL="533400" indent="-533400" eaLnBrk="1" hangingPunct="1">
              <a:lnSpc>
                <a:spcPct val="80000"/>
              </a:lnSpc>
            </a:pPr>
            <a:endParaRPr lang="en-US" altLang="en-US" sz="2800" dirty="0"/>
          </a:p>
        </p:txBody>
      </p:sp>
      <p:sp>
        <p:nvSpPr>
          <p:cNvPr id="3" name="Rectangle 4"/>
          <p:cNvSpPr>
            <a:spLocks noGrp="1" noChangeArrowheads="1"/>
          </p:cNvSpPr>
          <p:nvPr>
            <p:ph type="title" sz="quarter"/>
          </p:nvPr>
        </p:nvSpPr>
        <p:spPr>
          <a:xfrm>
            <a:off x="152400" y="457200"/>
            <a:ext cx="8229600" cy="511175"/>
          </a:xfrm>
        </p:spPr>
        <p:txBody>
          <a:bodyPr>
            <a:noAutofit/>
          </a:bodyPr>
          <a:lstStyle/>
          <a:p>
            <a:pPr eaLnBrk="1" hangingPunct="1"/>
            <a:r>
              <a:rPr lang="en-GB" altLang="en-US" sz="3600" b="1" dirty="0">
                <a:solidFill>
                  <a:schemeClr val="accent5">
                    <a:lumMod val="75000"/>
                  </a:schemeClr>
                </a:solidFill>
              </a:rPr>
              <a:t>M</a:t>
            </a:r>
            <a:r>
              <a:rPr lang="en-GB" altLang="en-US" sz="3600" b="1" dirty="0">
                <a:solidFill>
                  <a:schemeClr val="accent3">
                    <a:lumMod val="75000"/>
                  </a:schemeClr>
                </a:solidFill>
              </a:rPr>
              <a:t>odifiable </a:t>
            </a:r>
            <a:r>
              <a:rPr lang="en-GB" altLang="en-US" sz="3600" b="1" dirty="0">
                <a:solidFill>
                  <a:srgbClr val="5F8804"/>
                </a:solidFill>
              </a:rPr>
              <a:t>A</a:t>
            </a:r>
            <a:r>
              <a:rPr lang="en-GB" altLang="en-US" sz="3600" b="1" dirty="0">
                <a:solidFill>
                  <a:schemeClr val="accent3">
                    <a:lumMod val="75000"/>
                  </a:schemeClr>
                </a:solidFill>
              </a:rPr>
              <a:t>real </a:t>
            </a:r>
            <a:r>
              <a:rPr lang="en-GB" altLang="en-US" sz="3600" b="1" dirty="0">
                <a:solidFill>
                  <a:srgbClr val="5F8804"/>
                </a:solidFill>
              </a:rPr>
              <a:t>U</a:t>
            </a:r>
            <a:r>
              <a:rPr lang="en-GB" altLang="en-US" sz="3600" b="1" dirty="0">
                <a:solidFill>
                  <a:schemeClr val="accent3">
                    <a:lumMod val="75000"/>
                  </a:schemeClr>
                </a:solidFill>
              </a:rPr>
              <a:t>nit </a:t>
            </a:r>
            <a:r>
              <a:rPr lang="en-GB" altLang="en-US" sz="3600" b="1" dirty="0">
                <a:solidFill>
                  <a:srgbClr val="5F8804"/>
                </a:solidFill>
              </a:rPr>
              <a:t>P</a:t>
            </a:r>
            <a:r>
              <a:rPr lang="en-GB" altLang="en-US" sz="3600" b="1" dirty="0">
                <a:solidFill>
                  <a:schemeClr val="accent3">
                    <a:lumMod val="75000"/>
                  </a:schemeClr>
                </a:solidFill>
              </a:rPr>
              <a:t>roblem (MAUP)</a:t>
            </a:r>
            <a:endParaRPr lang="en-US" altLang="en-US" sz="3600" b="1" dirty="0">
              <a:solidFill>
                <a:schemeClr val="accent3">
                  <a:lumMod val="75000"/>
                </a:schemeClr>
              </a:solidFill>
            </a:endParaRPr>
          </a:p>
        </p:txBody>
      </p:sp>
    </p:spTree>
    <p:extLst>
      <p:ext uri="{BB962C8B-B14F-4D97-AF65-F5344CB8AC3E}">
        <p14:creationId xmlns:p14="http://schemas.microsoft.com/office/powerpoint/2010/main" val="4044612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ChangeArrowheads="1"/>
          </p:cNvSpPr>
          <p:nvPr/>
        </p:nvSpPr>
        <p:spPr bwMode="auto">
          <a:xfrm>
            <a:off x="457200" y="1219200"/>
            <a:ext cx="8259763" cy="5472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533400" indent="-533400"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lnSpc>
                <a:spcPct val="80000"/>
              </a:lnSpc>
              <a:spcBef>
                <a:spcPct val="20000"/>
              </a:spcBef>
            </a:pPr>
            <a:r>
              <a:rPr lang="en-US" altLang="en-US" sz="3200" b="0" dirty="0">
                <a:solidFill>
                  <a:srgbClr val="CC0000"/>
                </a:solidFill>
              </a:rPr>
              <a:t>	</a:t>
            </a:r>
            <a:r>
              <a:rPr lang="en-GB" altLang="en-US" sz="3200" b="0" dirty="0"/>
              <a:t>	</a:t>
            </a:r>
            <a:endParaRPr lang="en-US" altLang="en-US" sz="2800" b="0" dirty="0"/>
          </a:p>
        </p:txBody>
      </p:sp>
      <p:grpSp>
        <p:nvGrpSpPr>
          <p:cNvPr id="34819" name="Group 80"/>
          <p:cNvGrpSpPr>
            <a:grpSpLocks/>
          </p:cNvGrpSpPr>
          <p:nvPr/>
        </p:nvGrpSpPr>
        <p:grpSpPr bwMode="auto">
          <a:xfrm>
            <a:off x="1574800" y="1460500"/>
            <a:ext cx="1993900" cy="1701800"/>
            <a:chOff x="656" y="936"/>
            <a:chExt cx="1256" cy="1072"/>
          </a:xfrm>
        </p:grpSpPr>
        <p:sp>
          <p:nvSpPr>
            <p:cNvPr id="34847" name="Rectangle 62"/>
            <p:cNvSpPr>
              <a:spLocks noChangeArrowheads="1"/>
            </p:cNvSpPr>
            <p:nvPr/>
          </p:nvSpPr>
          <p:spPr bwMode="auto">
            <a:xfrm>
              <a:off x="656" y="936"/>
              <a:ext cx="1256" cy="10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8" name="Rectangle 63"/>
            <p:cNvSpPr>
              <a:spLocks noChangeArrowheads="1"/>
            </p:cNvSpPr>
            <p:nvPr/>
          </p:nvSpPr>
          <p:spPr bwMode="auto">
            <a:xfrm>
              <a:off x="1088" y="936"/>
              <a:ext cx="424" cy="10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9" name="Text Box 64"/>
            <p:cNvSpPr txBox="1">
              <a:spLocks noChangeArrowheads="1"/>
            </p:cNvSpPr>
            <p:nvPr/>
          </p:nvSpPr>
          <p:spPr bwMode="auto">
            <a:xfrm>
              <a:off x="742" y="1023"/>
              <a:ext cx="2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0" name="Text Box 65"/>
            <p:cNvSpPr txBox="1">
              <a:spLocks noChangeArrowheads="1"/>
            </p:cNvSpPr>
            <p:nvPr/>
          </p:nvSpPr>
          <p:spPr bwMode="auto">
            <a:xfrm>
              <a:off x="782" y="136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1" name="Text Box 66"/>
            <p:cNvSpPr txBox="1">
              <a:spLocks noChangeArrowheads="1"/>
            </p:cNvSpPr>
            <p:nvPr/>
          </p:nvSpPr>
          <p:spPr bwMode="auto">
            <a:xfrm>
              <a:off x="774" y="167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2" name="Text Box 67"/>
            <p:cNvSpPr txBox="1">
              <a:spLocks noChangeArrowheads="1"/>
            </p:cNvSpPr>
            <p:nvPr/>
          </p:nvSpPr>
          <p:spPr bwMode="auto">
            <a:xfrm>
              <a:off x="1166" y="1023"/>
              <a:ext cx="2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15</a:t>
              </a:r>
              <a:endParaRPr lang="en-US" altLang="en-US"/>
            </a:p>
          </p:txBody>
        </p:sp>
        <p:sp>
          <p:nvSpPr>
            <p:cNvPr id="34853" name="Text Box 68"/>
            <p:cNvSpPr txBox="1">
              <a:spLocks noChangeArrowheads="1"/>
            </p:cNvSpPr>
            <p:nvPr/>
          </p:nvSpPr>
          <p:spPr bwMode="auto">
            <a:xfrm>
              <a:off x="1166" y="1367"/>
              <a:ext cx="2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4" name="Text Box 69"/>
            <p:cNvSpPr txBox="1">
              <a:spLocks noChangeArrowheads="1"/>
            </p:cNvSpPr>
            <p:nvPr/>
          </p:nvSpPr>
          <p:spPr bwMode="auto">
            <a:xfrm>
              <a:off x="1174" y="1671"/>
              <a:ext cx="2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5" name="Text Box 71"/>
            <p:cNvSpPr txBox="1">
              <a:spLocks noChangeArrowheads="1"/>
            </p:cNvSpPr>
            <p:nvPr/>
          </p:nvSpPr>
          <p:spPr bwMode="auto">
            <a:xfrm>
              <a:off x="1606" y="1023"/>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6" name="Text Box 72"/>
            <p:cNvSpPr txBox="1">
              <a:spLocks noChangeArrowheads="1"/>
            </p:cNvSpPr>
            <p:nvPr/>
          </p:nvSpPr>
          <p:spPr bwMode="auto">
            <a:xfrm>
              <a:off x="1566" y="1367"/>
              <a:ext cx="2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15</a:t>
              </a:r>
              <a:endParaRPr lang="en-US" altLang="en-US"/>
            </a:p>
          </p:txBody>
        </p:sp>
        <p:sp>
          <p:nvSpPr>
            <p:cNvPr id="34857" name="Text Box 73"/>
            <p:cNvSpPr txBox="1">
              <a:spLocks noChangeArrowheads="1"/>
            </p:cNvSpPr>
            <p:nvPr/>
          </p:nvSpPr>
          <p:spPr bwMode="auto">
            <a:xfrm>
              <a:off x="1606" y="167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grpSp>
      <p:grpSp>
        <p:nvGrpSpPr>
          <p:cNvPr id="34820" name="Group 79"/>
          <p:cNvGrpSpPr>
            <a:grpSpLocks/>
          </p:cNvGrpSpPr>
          <p:nvPr/>
        </p:nvGrpSpPr>
        <p:grpSpPr bwMode="auto">
          <a:xfrm>
            <a:off x="4657725" y="1474788"/>
            <a:ext cx="2012950" cy="1701800"/>
            <a:chOff x="2206" y="929"/>
            <a:chExt cx="1268" cy="1072"/>
          </a:xfrm>
        </p:grpSpPr>
        <p:sp>
          <p:nvSpPr>
            <p:cNvPr id="34842" name="Rectangle 74"/>
            <p:cNvSpPr>
              <a:spLocks noChangeArrowheads="1"/>
            </p:cNvSpPr>
            <p:nvPr/>
          </p:nvSpPr>
          <p:spPr bwMode="auto">
            <a:xfrm>
              <a:off x="2209" y="929"/>
              <a:ext cx="1256" cy="10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3" name="Rectangle 75"/>
            <p:cNvSpPr>
              <a:spLocks noChangeArrowheads="1"/>
            </p:cNvSpPr>
            <p:nvPr/>
          </p:nvSpPr>
          <p:spPr bwMode="auto">
            <a:xfrm>
              <a:off x="2617" y="929"/>
              <a:ext cx="456" cy="10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4" name="Text Box 76"/>
            <p:cNvSpPr txBox="1">
              <a:spLocks noChangeArrowheads="1"/>
            </p:cNvSpPr>
            <p:nvPr/>
          </p:nvSpPr>
          <p:spPr bwMode="auto">
            <a:xfrm>
              <a:off x="2206" y="1327"/>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sp>
          <p:nvSpPr>
            <p:cNvPr id="34845" name="Text Box 77"/>
            <p:cNvSpPr txBox="1">
              <a:spLocks noChangeArrowheads="1"/>
            </p:cNvSpPr>
            <p:nvPr/>
          </p:nvSpPr>
          <p:spPr bwMode="auto">
            <a:xfrm>
              <a:off x="2606" y="1327"/>
              <a:ext cx="4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11.66</a:t>
              </a:r>
              <a:endParaRPr lang="en-US" altLang="en-US"/>
            </a:p>
          </p:txBody>
        </p:sp>
        <p:sp>
          <p:nvSpPr>
            <p:cNvPr id="34846" name="Text Box 78"/>
            <p:cNvSpPr txBox="1">
              <a:spLocks noChangeArrowheads="1"/>
            </p:cNvSpPr>
            <p:nvPr/>
          </p:nvSpPr>
          <p:spPr bwMode="auto">
            <a:xfrm>
              <a:off x="3078" y="1327"/>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grpSp>
      <p:sp>
        <p:nvSpPr>
          <p:cNvPr id="34821" name="Rectangle 82"/>
          <p:cNvSpPr>
            <a:spLocks noChangeArrowheads="1"/>
          </p:cNvSpPr>
          <p:nvPr/>
        </p:nvSpPr>
        <p:spPr bwMode="auto">
          <a:xfrm>
            <a:off x="1574800" y="4229100"/>
            <a:ext cx="1981200" cy="16891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2" name="Rectangle 83"/>
          <p:cNvSpPr>
            <a:spLocks noChangeArrowheads="1"/>
          </p:cNvSpPr>
          <p:nvPr/>
        </p:nvSpPr>
        <p:spPr bwMode="auto">
          <a:xfrm>
            <a:off x="1574800" y="4229100"/>
            <a:ext cx="635000" cy="11557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3" name="Rectangle 84"/>
          <p:cNvSpPr>
            <a:spLocks noChangeArrowheads="1"/>
          </p:cNvSpPr>
          <p:nvPr/>
        </p:nvSpPr>
        <p:spPr bwMode="auto">
          <a:xfrm>
            <a:off x="2209800" y="4229100"/>
            <a:ext cx="1346200" cy="11557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4" name="Text Box 85"/>
          <p:cNvSpPr txBox="1">
            <a:spLocks noChangeArrowheads="1"/>
          </p:cNvSpPr>
          <p:nvPr/>
        </p:nvSpPr>
        <p:spPr bwMode="auto">
          <a:xfrm>
            <a:off x="1711325" y="45704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7.5</a:t>
            </a:r>
            <a:endParaRPr lang="en-US" altLang="en-US"/>
          </a:p>
        </p:txBody>
      </p:sp>
      <p:sp>
        <p:nvSpPr>
          <p:cNvPr id="34825" name="Text Box 86"/>
          <p:cNvSpPr txBox="1">
            <a:spLocks noChangeArrowheads="1"/>
          </p:cNvSpPr>
          <p:nvPr/>
        </p:nvSpPr>
        <p:spPr bwMode="auto">
          <a:xfrm>
            <a:off x="2206625" y="5472113"/>
            <a:ext cx="628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sp>
        <p:nvSpPr>
          <p:cNvPr id="34826" name="Text Box 87"/>
          <p:cNvSpPr txBox="1">
            <a:spLocks noChangeArrowheads="1"/>
          </p:cNvSpPr>
          <p:nvPr/>
        </p:nvSpPr>
        <p:spPr bwMode="auto">
          <a:xfrm>
            <a:off x="2549525" y="4595813"/>
            <a:ext cx="755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11.25</a:t>
            </a:r>
            <a:endParaRPr lang="en-US" altLang="en-US"/>
          </a:p>
        </p:txBody>
      </p:sp>
      <p:grpSp>
        <p:nvGrpSpPr>
          <p:cNvPr id="34827" name="Group 94"/>
          <p:cNvGrpSpPr>
            <a:grpSpLocks/>
          </p:cNvGrpSpPr>
          <p:nvPr/>
        </p:nvGrpSpPr>
        <p:grpSpPr bwMode="auto">
          <a:xfrm>
            <a:off x="4660900" y="4241800"/>
            <a:ext cx="1981200" cy="1689100"/>
            <a:chOff x="2664" y="2656"/>
            <a:chExt cx="1248" cy="1064"/>
          </a:xfrm>
        </p:grpSpPr>
        <p:sp>
          <p:nvSpPr>
            <p:cNvPr id="34836" name="Rectangle 88"/>
            <p:cNvSpPr>
              <a:spLocks noChangeArrowheads="1"/>
            </p:cNvSpPr>
            <p:nvPr/>
          </p:nvSpPr>
          <p:spPr bwMode="auto">
            <a:xfrm>
              <a:off x="2664" y="2656"/>
              <a:ext cx="1248" cy="10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7" name="Rectangle 89"/>
            <p:cNvSpPr>
              <a:spLocks noChangeArrowheads="1"/>
            </p:cNvSpPr>
            <p:nvPr/>
          </p:nvSpPr>
          <p:spPr bwMode="auto">
            <a:xfrm>
              <a:off x="2664" y="2656"/>
              <a:ext cx="840" cy="35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8" name="Rectangle 90"/>
            <p:cNvSpPr>
              <a:spLocks noChangeArrowheads="1"/>
            </p:cNvSpPr>
            <p:nvPr/>
          </p:nvSpPr>
          <p:spPr bwMode="auto">
            <a:xfrm>
              <a:off x="3152" y="3368"/>
              <a:ext cx="760" cy="35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9" name="Text Box 91"/>
            <p:cNvSpPr txBox="1">
              <a:spLocks noChangeArrowheads="1"/>
            </p:cNvSpPr>
            <p:nvPr/>
          </p:nvSpPr>
          <p:spPr bwMode="auto">
            <a:xfrm>
              <a:off x="2822" y="2663"/>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12.5</a:t>
              </a:r>
              <a:endParaRPr lang="en-US" altLang="en-US"/>
            </a:p>
          </p:txBody>
        </p:sp>
        <p:sp>
          <p:nvSpPr>
            <p:cNvPr id="34840" name="Text Box 92"/>
            <p:cNvSpPr txBox="1">
              <a:spLocks noChangeArrowheads="1"/>
            </p:cNvSpPr>
            <p:nvPr/>
          </p:nvSpPr>
          <p:spPr bwMode="auto">
            <a:xfrm>
              <a:off x="3158" y="307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8</a:t>
              </a:r>
              <a:endParaRPr lang="en-US" altLang="en-US"/>
            </a:p>
          </p:txBody>
        </p:sp>
        <p:sp>
          <p:nvSpPr>
            <p:cNvPr id="34841" name="Text Box 93"/>
            <p:cNvSpPr txBox="1">
              <a:spLocks noChangeArrowheads="1"/>
            </p:cNvSpPr>
            <p:nvPr/>
          </p:nvSpPr>
          <p:spPr bwMode="auto">
            <a:xfrm>
              <a:off x="3382" y="3431"/>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7.5</a:t>
              </a:r>
              <a:endParaRPr lang="en-US" altLang="en-US"/>
            </a:p>
          </p:txBody>
        </p:sp>
      </p:grpSp>
      <p:sp>
        <p:nvSpPr>
          <p:cNvPr id="34828" name="Line 95"/>
          <p:cNvSpPr>
            <a:spLocks noChangeShapeType="1"/>
          </p:cNvSpPr>
          <p:nvPr/>
        </p:nvSpPr>
        <p:spPr bwMode="auto">
          <a:xfrm>
            <a:off x="3771900" y="5105400"/>
            <a:ext cx="7366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4829" name="Line 96"/>
          <p:cNvSpPr>
            <a:spLocks noChangeShapeType="1"/>
          </p:cNvSpPr>
          <p:nvPr/>
        </p:nvSpPr>
        <p:spPr bwMode="auto">
          <a:xfrm>
            <a:off x="3786188" y="2351088"/>
            <a:ext cx="7366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4830" name="Text Box 97"/>
          <p:cNvSpPr txBox="1">
            <a:spLocks noChangeArrowheads="1"/>
          </p:cNvSpPr>
          <p:nvPr/>
        </p:nvSpPr>
        <p:spPr bwMode="auto">
          <a:xfrm>
            <a:off x="6969125" y="2033588"/>
            <a:ext cx="17764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solidFill>
                  <a:srgbClr val="A50021"/>
                </a:solidFill>
              </a:rPr>
              <a:t>Scale effect</a:t>
            </a:r>
            <a:endParaRPr lang="en-US" altLang="en-US" sz="2400" b="0">
              <a:solidFill>
                <a:srgbClr val="A50021"/>
              </a:solidFill>
            </a:endParaRPr>
          </a:p>
        </p:txBody>
      </p:sp>
      <p:sp>
        <p:nvSpPr>
          <p:cNvPr id="34831" name="Text Box 98"/>
          <p:cNvSpPr txBox="1">
            <a:spLocks noChangeArrowheads="1"/>
          </p:cNvSpPr>
          <p:nvPr/>
        </p:nvSpPr>
        <p:spPr bwMode="auto">
          <a:xfrm>
            <a:off x="6969125" y="4852988"/>
            <a:ext cx="1708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solidFill>
                  <a:srgbClr val="A50021"/>
                </a:solidFill>
              </a:rPr>
              <a:t>Zone effect</a:t>
            </a:r>
            <a:endParaRPr lang="en-US" altLang="en-US" sz="2400" b="0">
              <a:solidFill>
                <a:srgbClr val="A50021"/>
              </a:solidFill>
            </a:endParaRPr>
          </a:p>
        </p:txBody>
      </p:sp>
      <p:sp>
        <p:nvSpPr>
          <p:cNvPr id="34832" name="Rectangle 99"/>
          <p:cNvSpPr>
            <a:spLocks noChangeArrowheads="1"/>
          </p:cNvSpPr>
          <p:nvPr/>
        </p:nvSpPr>
        <p:spPr bwMode="auto">
          <a:xfrm>
            <a:off x="4937125" y="3271838"/>
            <a:ext cx="1517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x=8.33;  n=3</a:t>
            </a:r>
            <a:r>
              <a:rPr lang="en-US" altLang="en-US"/>
              <a:t> </a:t>
            </a:r>
          </a:p>
        </p:txBody>
      </p:sp>
      <p:sp>
        <p:nvSpPr>
          <p:cNvPr id="34833" name="Rectangle 100"/>
          <p:cNvSpPr>
            <a:spLocks noChangeArrowheads="1"/>
          </p:cNvSpPr>
          <p:nvPr/>
        </p:nvSpPr>
        <p:spPr bwMode="auto">
          <a:xfrm>
            <a:off x="1825625" y="3246438"/>
            <a:ext cx="1517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x=8.88;  n=9</a:t>
            </a:r>
            <a:r>
              <a:rPr lang="en-US" altLang="en-US"/>
              <a:t> </a:t>
            </a:r>
          </a:p>
        </p:txBody>
      </p:sp>
      <p:sp>
        <p:nvSpPr>
          <p:cNvPr id="34834" name="Rectangle 101"/>
          <p:cNvSpPr>
            <a:spLocks noChangeArrowheads="1"/>
          </p:cNvSpPr>
          <p:nvPr/>
        </p:nvSpPr>
        <p:spPr bwMode="auto">
          <a:xfrm>
            <a:off x="1831975" y="6015038"/>
            <a:ext cx="1517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x=8.47;  n=3</a:t>
            </a:r>
            <a:r>
              <a:rPr lang="en-US" altLang="en-US"/>
              <a:t> </a:t>
            </a:r>
          </a:p>
        </p:txBody>
      </p:sp>
      <p:sp>
        <p:nvSpPr>
          <p:cNvPr id="34835" name="Rectangle 102"/>
          <p:cNvSpPr>
            <a:spLocks noChangeArrowheads="1"/>
          </p:cNvSpPr>
          <p:nvPr/>
        </p:nvSpPr>
        <p:spPr bwMode="auto">
          <a:xfrm>
            <a:off x="4975225" y="6015038"/>
            <a:ext cx="1454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x=9.33; n=3</a:t>
            </a:r>
            <a:r>
              <a:rPr lang="en-US" altLang="en-US"/>
              <a:t> </a:t>
            </a:r>
          </a:p>
        </p:txBody>
      </p:sp>
      <p:sp>
        <p:nvSpPr>
          <p:cNvPr id="44" name="Rectangle 4"/>
          <p:cNvSpPr txBox="1">
            <a:spLocks noChangeArrowheads="1"/>
          </p:cNvSpPr>
          <p:nvPr/>
        </p:nvSpPr>
        <p:spPr>
          <a:xfrm>
            <a:off x="152400" y="457200"/>
            <a:ext cx="8229600" cy="511175"/>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altLang="en-US" sz="3600" b="1">
                <a:solidFill>
                  <a:schemeClr val="accent5">
                    <a:lumMod val="75000"/>
                  </a:schemeClr>
                </a:solidFill>
              </a:rPr>
              <a:t>M</a:t>
            </a:r>
            <a:r>
              <a:rPr lang="en-GB" altLang="en-US" sz="3600" b="1">
                <a:solidFill>
                  <a:schemeClr val="accent3">
                    <a:lumMod val="75000"/>
                  </a:schemeClr>
                </a:solidFill>
              </a:rPr>
              <a:t>odifiable </a:t>
            </a:r>
            <a:r>
              <a:rPr lang="en-GB" altLang="en-US" sz="3600" b="1">
                <a:solidFill>
                  <a:srgbClr val="5F8804"/>
                </a:solidFill>
              </a:rPr>
              <a:t>A</a:t>
            </a:r>
            <a:r>
              <a:rPr lang="en-GB" altLang="en-US" sz="3600" b="1">
                <a:solidFill>
                  <a:schemeClr val="accent3">
                    <a:lumMod val="75000"/>
                  </a:schemeClr>
                </a:solidFill>
              </a:rPr>
              <a:t>real </a:t>
            </a:r>
            <a:r>
              <a:rPr lang="en-GB" altLang="en-US" sz="3600" b="1">
                <a:solidFill>
                  <a:srgbClr val="5F8804"/>
                </a:solidFill>
              </a:rPr>
              <a:t>U</a:t>
            </a:r>
            <a:r>
              <a:rPr lang="en-GB" altLang="en-US" sz="3600" b="1">
                <a:solidFill>
                  <a:schemeClr val="accent3">
                    <a:lumMod val="75000"/>
                  </a:schemeClr>
                </a:solidFill>
              </a:rPr>
              <a:t>nit </a:t>
            </a:r>
            <a:r>
              <a:rPr lang="en-GB" altLang="en-US" sz="3600" b="1">
                <a:solidFill>
                  <a:srgbClr val="5F8804"/>
                </a:solidFill>
              </a:rPr>
              <a:t>P</a:t>
            </a:r>
            <a:r>
              <a:rPr lang="en-GB" altLang="en-US" sz="3600" b="1">
                <a:solidFill>
                  <a:schemeClr val="accent3">
                    <a:lumMod val="75000"/>
                  </a:schemeClr>
                </a:solidFill>
              </a:rPr>
              <a:t>roblem (MAUP)</a:t>
            </a:r>
            <a:endParaRPr lang="en-US" altLang="en-US" sz="3600" b="1" dirty="0">
              <a:solidFill>
                <a:schemeClr val="accent3">
                  <a:lumMod val="75000"/>
                </a:schemeClr>
              </a:solidFill>
            </a:endParaRPr>
          </a:p>
        </p:txBody>
      </p:sp>
    </p:spTree>
    <p:extLst>
      <p:ext uri="{BB962C8B-B14F-4D97-AF65-F5344CB8AC3E}">
        <p14:creationId xmlns:p14="http://schemas.microsoft.com/office/powerpoint/2010/main" val="2659497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normAutofit/>
          </a:bodyPr>
          <a:lstStyle/>
          <a:p>
            <a:r>
              <a:rPr lang="en-US" sz="3600" b="1" dirty="0">
                <a:solidFill>
                  <a:schemeClr val="accent6"/>
                </a:solidFill>
              </a:rPr>
              <a:t>Ecological Bias</a:t>
            </a:r>
          </a:p>
        </p:txBody>
      </p:sp>
      <p:sp>
        <p:nvSpPr>
          <p:cNvPr id="3" name="Content Placeholder 2"/>
          <p:cNvSpPr>
            <a:spLocks noGrp="1"/>
          </p:cNvSpPr>
          <p:nvPr>
            <p:ph idx="1"/>
          </p:nvPr>
        </p:nvSpPr>
        <p:spPr/>
        <p:txBody>
          <a:bodyPr/>
          <a:lstStyle/>
          <a:p>
            <a:r>
              <a:rPr lang="en-US" dirty="0"/>
              <a:t>Describes the difference between estimated associations based on aggregate- and individual-level data</a:t>
            </a:r>
          </a:p>
        </p:txBody>
      </p:sp>
      <p:pic>
        <p:nvPicPr>
          <p:cNvPr id="29698" name="Picture 2" descr="http://www.jerrydallal.com/LHSP/pix/ecorr2.gif"/>
          <p:cNvPicPr>
            <a:picLocks noChangeAspect="1" noChangeArrowheads="1"/>
          </p:cNvPicPr>
          <p:nvPr/>
        </p:nvPicPr>
        <p:blipFill rotWithShape="1">
          <a:blip r:embed="rId2">
            <a:extLst>
              <a:ext uri="{28A0092B-C50C-407E-A947-70E740481C1C}">
                <a14:useLocalDpi xmlns:a14="http://schemas.microsoft.com/office/drawing/2010/main" val="0"/>
              </a:ext>
            </a:extLst>
          </a:blip>
          <a:srcRect t="19784"/>
          <a:stretch/>
        </p:blipFill>
        <p:spPr bwMode="auto">
          <a:xfrm>
            <a:off x="2057400" y="3657600"/>
            <a:ext cx="5029200" cy="255291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4049966" y="6210514"/>
            <a:ext cx="1044068" cy="369332"/>
          </a:xfrm>
          <a:prstGeom prst="rect">
            <a:avLst/>
          </a:prstGeom>
          <a:noFill/>
        </p:spPr>
        <p:txBody>
          <a:bodyPr wrap="none" rtlCol="0">
            <a:spAutoFit/>
          </a:bodyPr>
          <a:lstStyle/>
          <a:p>
            <a:r>
              <a:rPr lang="en-US" dirty="0"/>
              <a:t>Exposure</a:t>
            </a:r>
          </a:p>
        </p:txBody>
      </p:sp>
      <p:sp>
        <p:nvSpPr>
          <p:cNvPr id="6" name="TextBox 5"/>
          <p:cNvSpPr txBox="1"/>
          <p:nvPr/>
        </p:nvSpPr>
        <p:spPr>
          <a:xfrm rot="16200000">
            <a:off x="1259690" y="4683910"/>
            <a:ext cx="1050352" cy="369332"/>
          </a:xfrm>
          <a:prstGeom prst="rect">
            <a:avLst/>
          </a:prstGeom>
          <a:noFill/>
        </p:spPr>
        <p:txBody>
          <a:bodyPr wrap="none" rtlCol="0">
            <a:spAutoFit/>
          </a:bodyPr>
          <a:lstStyle/>
          <a:p>
            <a:r>
              <a:rPr lang="en-US" dirty="0"/>
              <a:t>Outcome</a:t>
            </a:r>
          </a:p>
        </p:txBody>
      </p:sp>
      <p:sp>
        <p:nvSpPr>
          <p:cNvPr id="7" name="TextBox 6"/>
          <p:cNvSpPr txBox="1"/>
          <p:nvPr/>
        </p:nvSpPr>
        <p:spPr>
          <a:xfrm>
            <a:off x="2876090" y="3440668"/>
            <a:ext cx="933910" cy="369332"/>
          </a:xfrm>
          <a:prstGeom prst="rect">
            <a:avLst/>
          </a:prstGeom>
          <a:noFill/>
        </p:spPr>
        <p:txBody>
          <a:bodyPr wrap="none" rtlCol="0">
            <a:spAutoFit/>
          </a:bodyPr>
          <a:lstStyle/>
          <a:p>
            <a:r>
              <a:rPr lang="en-US" dirty="0"/>
              <a:t>Country</a:t>
            </a:r>
          </a:p>
        </p:txBody>
      </p:sp>
      <p:sp>
        <p:nvSpPr>
          <p:cNvPr id="8" name="TextBox 7"/>
          <p:cNvSpPr txBox="1"/>
          <p:nvPr/>
        </p:nvSpPr>
        <p:spPr>
          <a:xfrm>
            <a:off x="5181600" y="3429000"/>
            <a:ext cx="1103187" cy="369332"/>
          </a:xfrm>
          <a:prstGeom prst="rect">
            <a:avLst/>
          </a:prstGeom>
          <a:noFill/>
        </p:spPr>
        <p:txBody>
          <a:bodyPr wrap="none" rtlCol="0">
            <a:spAutoFit/>
          </a:bodyPr>
          <a:lstStyle/>
          <a:p>
            <a:r>
              <a:rPr lang="en-US" dirty="0"/>
              <a:t>Individual</a:t>
            </a:r>
          </a:p>
        </p:txBody>
      </p:sp>
    </p:spTree>
    <p:extLst>
      <p:ext uri="{BB962C8B-B14F-4D97-AF65-F5344CB8AC3E}">
        <p14:creationId xmlns:p14="http://schemas.microsoft.com/office/powerpoint/2010/main" val="2038961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350838"/>
            <a:ext cx="8229600" cy="868362"/>
          </a:xfrm>
        </p:spPr>
        <p:txBody>
          <a:bodyPr>
            <a:normAutofit/>
          </a:bodyPr>
          <a:lstStyle/>
          <a:p>
            <a:pPr algn="l"/>
            <a:r>
              <a:rPr lang="en-US" sz="3600" b="1" dirty="0">
                <a:solidFill>
                  <a:srgbClr val="C00000"/>
                </a:solidFill>
              </a:rPr>
              <a:t>Spatial Data: Raster</a:t>
            </a:r>
          </a:p>
        </p:txBody>
      </p:sp>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400" dirty="0"/>
              <a:t>For example, remotely sensed data – provide complete coverage at the spatial resolution of the sensor</a:t>
            </a:r>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sp>
        <p:nvSpPr>
          <p:cNvPr id="7" name="TextBox 6"/>
          <p:cNvSpPr txBox="1"/>
          <p:nvPr/>
        </p:nvSpPr>
        <p:spPr>
          <a:xfrm>
            <a:off x="464039" y="6138446"/>
            <a:ext cx="2050561" cy="338554"/>
          </a:xfrm>
          <a:prstGeom prst="rect">
            <a:avLst/>
          </a:prstGeom>
          <a:noFill/>
        </p:spPr>
        <p:txBody>
          <a:bodyPr wrap="none" rtlCol="0">
            <a:spAutoFit/>
          </a:bodyPr>
          <a:lstStyle/>
          <a:p>
            <a:r>
              <a:rPr lang="en-US" sz="1600" dirty="0"/>
              <a:t>Elevation in Rwanda</a:t>
            </a:r>
          </a:p>
        </p:txBody>
      </p:sp>
      <p:pic>
        <p:nvPicPr>
          <p:cNvPr id="3" name="Picture 2">
            <a:extLst>
              <a:ext uri="{FF2B5EF4-FFF2-40B4-BE49-F238E27FC236}">
                <a16:creationId xmlns:a16="http://schemas.microsoft.com/office/drawing/2014/main" id="{DF20FBA9-11BD-454C-9661-7C68BC46A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22779"/>
            <a:ext cx="4942273" cy="4267200"/>
          </a:xfrm>
          <a:prstGeom prst="rect">
            <a:avLst/>
          </a:prstGeom>
        </p:spPr>
      </p:pic>
    </p:spTree>
    <p:extLst>
      <p:ext uri="{BB962C8B-B14F-4D97-AF65-F5344CB8AC3E}">
        <p14:creationId xmlns:p14="http://schemas.microsoft.com/office/powerpoint/2010/main" val="2504554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134105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EE9BDE-EED0-2D41-AC1C-51945A2FFF5C}"/>
              </a:ext>
            </a:extLst>
          </p:cNvPr>
          <p:cNvGraphicFramePr>
            <a:graphicFrameLocks noGrp="1"/>
          </p:cNvGraphicFramePr>
          <p:nvPr>
            <p:extLst>
              <p:ext uri="{D42A27DB-BD31-4B8C-83A1-F6EECF244321}">
                <p14:modId xmlns:p14="http://schemas.microsoft.com/office/powerpoint/2010/main" val="1318673341"/>
              </p:ext>
            </p:extLst>
          </p:nvPr>
        </p:nvGraphicFramePr>
        <p:xfrm>
          <a:off x="1828800" y="1524000"/>
          <a:ext cx="5486400" cy="406400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latin typeface="Arial" panose="020B0604020202020204" pitchFamily="34" charset="0"/>
                          <a:cs typeface="Arial" panose="020B0604020202020204" pitchFamily="34" charset="0"/>
                        </a:rPr>
                        <a:t>Session</a:t>
                      </a:r>
                    </a:p>
                  </a:txBody>
                  <a:tcPr/>
                </a:tc>
                <a:tc>
                  <a:txBody>
                    <a:bodyPr/>
                    <a:lstStyle/>
                    <a:p>
                      <a:r>
                        <a:rPr lang="en-US" dirty="0">
                          <a:latin typeface="Arial" panose="020B0604020202020204" pitchFamily="34" charset="0"/>
                          <a:cs typeface="Arial" panose="020B0604020202020204" pitchFamily="34" charset="0"/>
                        </a:rPr>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Concepts of spatial epidemiology</a:t>
                      </a:r>
                    </a:p>
                  </a:txBody>
                  <a:tcPr/>
                </a:tc>
                <a:tc>
                  <a:txBody>
                    <a:bodyPr/>
                    <a:lstStyle/>
                    <a:p>
                      <a:r>
                        <a:rPr lang="en-US" sz="1800" dirty="0">
                          <a:latin typeface="Arial" panose="020B0604020202020204" pitchFamily="34" charset="0"/>
                          <a:cs typeface="Arial" panose="020B0604020202020204" pitchFamily="34" charset="0"/>
                        </a:rPr>
                        <a:t>March 8</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1"/>
                  </a:ext>
                </a:extLst>
              </a:tr>
              <a:tr h="370840">
                <a:tc>
                  <a:txBody>
                    <a:bodyPr/>
                    <a:lstStyle/>
                    <a:p>
                      <a:r>
                        <a:rPr lang="en-US" sz="1800" dirty="0">
                          <a:latin typeface="Arial" panose="020B0604020202020204" pitchFamily="34" charset="0"/>
                          <a:cs typeface="Arial" panose="020B0604020202020204" pitchFamily="34" charset="0"/>
                        </a:rPr>
                        <a:t>Manipulating and relating spatial data</a:t>
                      </a:r>
                    </a:p>
                  </a:txBody>
                  <a:tcPr/>
                </a:tc>
                <a:tc>
                  <a:txBody>
                    <a:bodyPr/>
                    <a:lstStyle/>
                    <a:p>
                      <a:r>
                        <a:rPr lang="en-US" sz="1800" dirty="0">
                          <a:latin typeface="Arial" panose="020B0604020202020204" pitchFamily="34" charset="0"/>
                          <a:cs typeface="Arial" panose="020B0604020202020204" pitchFamily="34" charset="0"/>
                        </a:rPr>
                        <a:t>March 15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Spatial variation in risk</a:t>
                      </a:r>
                    </a:p>
                    <a:p>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March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Cluster analysis</a:t>
                      </a:r>
                    </a:p>
                  </a:txBody>
                  <a:tcPr/>
                </a:tc>
                <a:tc>
                  <a:txBody>
                    <a:bodyPr/>
                    <a:lstStyle/>
                    <a:p>
                      <a:r>
                        <a:rPr lang="en-US" sz="1800" dirty="0">
                          <a:latin typeface="Arial" panose="020B0604020202020204" pitchFamily="34" charset="0"/>
                          <a:cs typeface="Arial" panose="020B0604020202020204" pitchFamily="34" charset="0"/>
                        </a:rPr>
                        <a:t>March 29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Accessing spatial data</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April 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5"/>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Intro</a:t>
                      </a:r>
                      <a:r>
                        <a:rPr lang="en-US" sz="1800" b="0" i="0" u="none" strike="noStrike" baseline="0" dirty="0">
                          <a:solidFill>
                            <a:srgbClr val="000000"/>
                          </a:solidFill>
                          <a:effectLst/>
                          <a:latin typeface="Arial" panose="020B0604020202020204" pitchFamily="34" charset="0"/>
                          <a:cs typeface="Arial" panose="020B0604020202020204" pitchFamily="34" charset="0"/>
                        </a:rPr>
                        <a:t> to s</a:t>
                      </a:r>
                      <a:r>
                        <a:rPr lang="en-US" sz="1800" b="0" i="0" u="none" strike="noStrike" dirty="0">
                          <a:solidFill>
                            <a:srgbClr val="000000"/>
                          </a:solidFill>
                          <a:effectLst/>
                          <a:latin typeface="Arial" panose="020B0604020202020204" pitchFamily="34" charset="0"/>
                          <a:cs typeface="Arial" panose="020B0604020202020204" pitchFamily="34" charset="0"/>
                        </a:rPr>
                        <a:t>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April 12</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6"/>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Spatial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April 19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7"/>
                  </a:ext>
                </a:extLst>
              </a:tr>
              <a:tr h="370840">
                <a:tc>
                  <a:txBody>
                    <a:bodyPr/>
                    <a:lstStyle/>
                    <a:p>
                      <a:pPr rtl="0" fontAlgn="t">
                        <a:spcBef>
                          <a:spcPts val="600"/>
                        </a:spcBef>
                        <a:spcAft>
                          <a:spcPts val="600"/>
                        </a:spcAft>
                      </a:pPr>
                      <a:r>
                        <a:rPr lang="en-US" sz="1800" dirty="0">
                          <a:effectLst/>
                          <a:latin typeface="Arial" panose="020B0604020202020204" pitchFamily="34" charset="0"/>
                          <a:cs typeface="Arial" panose="020B0604020202020204" pitchFamily="34" charset="0"/>
                        </a:rPr>
                        <a:t>Final assessment</a:t>
                      </a:r>
                    </a:p>
                  </a:txBody>
                  <a:tcPr marL="63500" marR="63500" marT="63500" marB="63500"/>
                </a:tc>
                <a:tc>
                  <a:txBody>
                    <a:bodyPr/>
                    <a:lstStyle/>
                    <a:p>
                      <a:r>
                        <a:rPr lang="en-US" sz="1800" dirty="0">
                          <a:latin typeface="Arial" panose="020B0604020202020204" pitchFamily="34" charset="0"/>
                          <a:cs typeface="Arial" panose="020B0604020202020204" pitchFamily="34" charset="0"/>
                        </a:rPr>
                        <a:t>April 26</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8"/>
                  </a:ext>
                </a:extLst>
              </a:tr>
            </a:tbl>
          </a:graphicData>
        </a:graphic>
      </p:graphicFrame>
      <p:sp>
        <p:nvSpPr>
          <p:cNvPr id="5" name="Title 1"/>
          <p:cNvSpPr>
            <a:spLocks noGrp="1"/>
          </p:cNvSpPr>
          <p:nvPr>
            <p:ph type="title"/>
          </p:nvPr>
        </p:nvSpPr>
        <p:spPr>
          <a:xfrm>
            <a:off x="381000" y="350838"/>
            <a:ext cx="8229600" cy="792162"/>
          </a:xfrm>
        </p:spPr>
        <p:txBody>
          <a:bodyPr>
            <a:normAutofit/>
          </a:bodyPr>
          <a:lstStyle/>
          <a:p>
            <a:pPr algn="l"/>
            <a:r>
              <a:rPr lang="en-US" sz="3600" b="1" dirty="0">
                <a:solidFill>
                  <a:schemeClr val="accent6"/>
                </a:solidFill>
              </a:rPr>
              <a:t>Overview</a:t>
            </a:r>
          </a:p>
        </p:txBody>
      </p:sp>
    </p:spTree>
    <p:extLst>
      <p:ext uri="{BB962C8B-B14F-4D97-AF65-F5344CB8AC3E}">
        <p14:creationId xmlns:p14="http://schemas.microsoft.com/office/powerpoint/2010/main" val="4058581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pic>
        <p:nvPicPr>
          <p:cNvPr id="15362" name="Picture 2" descr="06f01.jpg (922×7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278" y="1295400"/>
            <a:ext cx="6389689" cy="503829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5105400" y="6349641"/>
            <a:ext cx="4572000" cy="538609"/>
          </a:xfrm>
          <a:prstGeom prst="rect">
            <a:avLst/>
          </a:prstGeom>
          <a:noFill/>
        </p:spPr>
        <p:txBody>
          <a:bodyPr wrap="square" rtlCol="0">
            <a:spAutoFit/>
          </a:bodyPr>
          <a:lstStyle/>
          <a:p>
            <a:r>
              <a:rPr lang="en-US" sz="1100" dirty="0" err="1"/>
              <a:t>Fernandes</a:t>
            </a:r>
            <a:r>
              <a:rPr lang="en-US" sz="1100" dirty="0"/>
              <a:t> do Prado et al 2011 Rev. Soc. Bras. Med. Trop. vol.44 no.5 </a:t>
            </a:r>
          </a:p>
          <a:p>
            <a:endParaRPr lang="en-US" dirty="0"/>
          </a:p>
        </p:txBody>
      </p:sp>
    </p:spTree>
    <p:extLst>
      <p:ext uri="{BB962C8B-B14F-4D97-AF65-F5344CB8AC3E}">
        <p14:creationId xmlns:p14="http://schemas.microsoft.com/office/powerpoint/2010/main" val="1509196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Web Video Player"/>
              <p:cNvGraphicFramePr>
                <a:graphicFrameLocks noGrp="1"/>
              </p:cNvGraphicFramePr>
              <p:nvPr>
                <p:extLst>
                  <p:ext uri="{D42A27DB-BD31-4B8C-83A1-F6EECF244321}">
                    <p14:modId xmlns:p14="http://schemas.microsoft.com/office/powerpoint/2010/main" val="306871767"/>
                  </p:ext>
                </p:extLst>
              </p:nvPr>
            </p:nvGraphicFramePr>
            <p:xfrm>
              <a:off x="457200" y="1471612"/>
              <a:ext cx="8153399" cy="485298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Web Video Player"/>
              <p:cNvPicPr>
                <a:picLocks noGrp="1" noRot="1" noChangeAspect="1" noMove="1" noResize="1" noEditPoints="1" noAdjustHandles="1" noChangeArrowheads="1" noChangeShapeType="1"/>
              </p:cNvPicPr>
              <p:nvPr/>
            </p:nvPicPr>
            <p:blipFill>
              <a:blip r:embed="rId3"/>
              <a:stretch>
                <a:fillRect/>
              </a:stretch>
            </p:blipFill>
            <p:spPr>
              <a:xfrm>
                <a:off x="457200" y="1471612"/>
                <a:ext cx="8153399" cy="4852988"/>
              </a:xfrm>
              <a:prstGeom prst="rect">
                <a:avLst/>
              </a:prstGeom>
            </p:spPr>
          </p:pic>
        </mc:Fallback>
      </mc:AlternateContent>
      <p:sp>
        <p:nvSpPr>
          <p:cNvPr id="9" name="Title 1">
            <a:extLst>
              <a:ext uri="{FF2B5EF4-FFF2-40B4-BE49-F238E27FC236}">
                <a16:creationId xmlns:a16="http://schemas.microsoft.com/office/drawing/2014/main" id="{0CBE506D-4D32-764D-B5FB-4A662BB08259}"/>
              </a:ext>
            </a:extLst>
          </p:cNvPr>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1422658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www.segh.net/soc_kriging_o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76400"/>
            <a:ext cx="6400800" cy="43878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itle 1"/>
          <p:cNvSpPr>
            <a:spLocks noGrp="1"/>
          </p:cNvSpPr>
          <p:nvPr>
            <p:ph type="title"/>
          </p:nvPr>
        </p:nvSpPr>
        <p:spPr/>
        <p:txBody>
          <a:bodyPr>
            <a:normAutofit fontScale="90000"/>
          </a:bodyPr>
          <a:lstStyle/>
          <a:p>
            <a:r>
              <a:rPr lang="en-US" b="1" dirty="0">
                <a:solidFill>
                  <a:srgbClr val="C00000"/>
                </a:solidFill>
              </a:rPr>
              <a:t>Interpolation</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595758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df4nxvxrtv1g1.cloudfront.net/content/eurpub/23/4/540/F3.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600199"/>
            <a:ext cx="6324600" cy="483480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itle 1"/>
          <p:cNvSpPr txBox="1">
            <a:spLocks/>
          </p:cNvSpPr>
          <p:nvPr/>
        </p:nvSpPr>
        <p:spPr>
          <a:xfrm>
            <a:off x="152400" y="427038"/>
            <a:ext cx="82296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rgbClr val="C00000"/>
                </a:solidFill>
              </a:rPr>
              <a:t>Exploring Relationships</a:t>
            </a:r>
            <a:br>
              <a:rPr lang="en-US" sz="3600" b="1" dirty="0">
                <a:solidFill>
                  <a:srgbClr val="C00000"/>
                </a:solidFill>
              </a:rPr>
            </a:br>
            <a:endParaRPr lang="en-US" sz="3600" b="1" dirty="0">
              <a:solidFill>
                <a:srgbClr val="C00000"/>
              </a:solidFill>
            </a:endParaRPr>
          </a:p>
        </p:txBody>
      </p:sp>
      <p:sp>
        <p:nvSpPr>
          <p:cNvPr id="4" name="TextBox 3"/>
          <p:cNvSpPr txBox="1"/>
          <p:nvPr/>
        </p:nvSpPr>
        <p:spPr>
          <a:xfrm>
            <a:off x="3886200" y="6172200"/>
            <a:ext cx="1600200" cy="369332"/>
          </a:xfrm>
          <a:prstGeom prst="rect">
            <a:avLst/>
          </a:prstGeom>
          <a:solidFill>
            <a:schemeClr val="bg1"/>
          </a:solidFill>
        </p:spPr>
        <p:txBody>
          <a:bodyPr wrap="square" rtlCol="0">
            <a:spAutoFit/>
          </a:bodyPr>
          <a:lstStyle/>
          <a:p>
            <a:pPr algn="ctr"/>
            <a:r>
              <a:rPr lang="en-US" dirty="0"/>
              <a:t>Exposure</a:t>
            </a:r>
          </a:p>
        </p:txBody>
      </p:sp>
      <p:sp>
        <p:nvSpPr>
          <p:cNvPr id="6" name="TextBox 5"/>
          <p:cNvSpPr txBox="1"/>
          <p:nvPr/>
        </p:nvSpPr>
        <p:spPr>
          <a:xfrm rot="16200000">
            <a:off x="-718068" y="3625333"/>
            <a:ext cx="4114802" cy="369332"/>
          </a:xfrm>
          <a:prstGeom prst="rect">
            <a:avLst/>
          </a:prstGeom>
          <a:solidFill>
            <a:schemeClr val="bg1"/>
          </a:solidFill>
        </p:spPr>
        <p:txBody>
          <a:bodyPr wrap="square" rtlCol="0">
            <a:spAutoFit/>
          </a:bodyPr>
          <a:lstStyle/>
          <a:p>
            <a:pPr algn="ctr"/>
            <a:r>
              <a:rPr lang="en-US" dirty="0"/>
              <a:t>Prevalence of infection</a:t>
            </a:r>
          </a:p>
        </p:txBody>
      </p:sp>
    </p:spTree>
    <p:extLst>
      <p:ext uri="{BB962C8B-B14F-4D97-AF65-F5344CB8AC3E}">
        <p14:creationId xmlns:p14="http://schemas.microsoft.com/office/powerpoint/2010/main" val="156838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solidFill>
                  <a:schemeClr val="bg1">
                    <a:lumMod val="75000"/>
                  </a:schemeClr>
                </a:solidFill>
              </a:rPr>
              <a:t>Exploration</a:t>
            </a:r>
          </a:p>
          <a:p>
            <a:r>
              <a:rPr lang="en-US" sz="4800" dirty="0"/>
              <a:t>Analysis</a:t>
            </a:r>
          </a:p>
        </p:txBody>
      </p:sp>
    </p:spTree>
    <p:extLst>
      <p:ext uri="{BB962C8B-B14F-4D97-AF65-F5344CB8AC3E}">
        <p14:creationId xmlns:p14="http://schemas.microsoft.com/office/powerpoint/2010/main" val="10435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990600"/>
          </a:xfrm>
        </p:spPr>
        <p:txBody>
          <a:bodyPr>
            <a:normAutofit/>
          </a:bodyPr>
          <a:lstStyle/>
          <a:p>
            <a:r>
              <a:rPr lang="en-US" sz="3600" b="1" dirty="0">
                <a:solidFill>
                  <a:srgbClr val="C00000"/>
                </a:solidFill>
              </a:rPr>
              <a:t>Cluster Detection</a:t>
            </a:r>
          </a:p>
        </p:txBody>
      </p:sp>
      <p:pic>
        <p:nvPicPr>
          <p:cNvPr id="18434" name="Picture 2" descr="Fig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24000"/>
            <a:ext cx="3684225" cy="4953000"/>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609600" y="5334000"/>
            <a:ext cx="2362200" cy="1200329"/>
          </a:xfrm>
          <a:prstGeom prst="rect">
            <a:avLst/>
          </a:prstGeom>
          <a:noFill/>
        </p:spPr>
        <p:txBody>
          <a:bodyPr wrap="square" rtlCol="0">
            <a:spAutoFit/>
          </a:bodyPr>
          <a:lstStyle/>
          <a:p>
            <a:r>
              <a:rPr lang="en-US" dirty="0" err="1"/>
              <a:t>Bousema</a:t>
            </a:r>
            <a:r>
              <a:rPr lang="en-US" dirty="0"/>
              <a:t> et al </a:t>
            </a:r>
            <a:r>
              <a:rPr lang="en-US" i="1" dirty="0"/>
              <a:t>Journal of Infectious Diseases</a:t>
            </a:r>
            <a:r>
              <a:rPr lang="en-US" dirty="0"/>
              <a:t> 201.11 (2010): 1764-1774.</a:t>
            </a:r>
          </a:p>
        </p:txBody>
      </p:sp>
    </p:spTree>
    <p:extLst>
      <p:ext uri="{BB962C8B-B14F-4D97-AF65-F5344CB8AC3E}">
        <p14:creationId xmlns:p14="http://schemas.microsoft.com/office/powerpoint/2010/main" val="2591256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19" y="1501758"/>
            <a:ext cx="4082930" cy="3176151"/>
          </a:xfrm>
          <a:prstGeom prst="rect">
            <a:avLst/>
          </a:prstGeom>
          <a:noFill/>
          <a:ln w="9525">
            <a:solidFill>
              <a:srgbClr val="5A6066"/>
            </a:solidFill>
            <a:miter lim="800000"/>
            <a:headEnd/>
            <a:tailEnd/>
          </a:ln>
          <a:extLst>
            <a:ext uri="{909E8E84-426E-40dd-AFC4-6F175D3DCCD1}">
              <a14:hiddenFill xmlns="" xmlns:a14="http://schemas.microsoft.com/office/drawing/2010/main">
                <a:solidFill>
                  <a:schemeClr val="accent1"/>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834" y="1501757"/>
            <a:ext cx="3481108" cy="3176151"/>
          </a:xfrm>
          <a:prstGeom prst="rect">
            <a:avLst/>
          </a:prstGeom>
          <a:noFill/>
          <a:ln w="9525">
            <a:solidFill>
              <a:srgbClr val="5A6066"/>
            </a:solidFill>
            <a:miter lim="800000"/>
            <a:headEnd/>
            <a:tailEnd/>
          </a:ln>
          <a:extLst>
            <a:ext uri="{909E8E84-426E-40dd-AFC4-6F175D3DCCD1}">
              <a14:hiddenFill xmlns="" xmlns:a14="http://schemas.microsoft.com/office/drawing/2010/main">
                <a:solidFill>
                  <a:schemeClr val="accent1"/>
                </a:solidFill>
              </a14:hiddenFill>
            </a:ext>
          </a:extLst>
        </p:spPr>
      </p:pic>
      <p:sp>
        <p:nvSpPr>
          <p:cNvPr id="6" name="TextBox 5"/>
          <p:cNvSpPr txBox="1"/>
          <p:nvPr/>
        </p:nvSpPr>
        <p:spPr bwMode="auto">
          <a:xfrm>
            <a:off x="677719" y="4852175"/>
            <a:ext cx="3766416" cy="830997"/>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Schistosomiasis in Mali</a:t>
            </a:r>
          </a:p>
          <a:p>
            <a:r>
              <a:rPr lang="en-US" sz="1400" dirty="0">
                <a:solidFill>
                  <a:srgbClr val="010813"/>
                </a:solidFill>
                <a:latin typeface="Calibri" panose="020F0502020204030204" pitchFamily="34" charset="0"/>
              </a:rPr>
              <a:t>Clements et al (2009)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3(5): e431 </a:t>
            </a:r>
          </a:p>
          <a:p>
            <a:endParaRPr lang="en-US" sz="2000" dirty="0">
              <a:solidFill>
                <a:srgbClr val="010813"/>
              </a:solidFill>
              <a:latin typeface="Calibri" panose="020F0502020204030204" pitchFamily="34" charset="0"/>
            </a:endParaRPr>
          </a:p>
        </p:txBody>
      </p:sp>
      <p:sp>
        <p:nvSpPr>
          <p:cNvPr id="7" name="TextBox 6"/>
          <p:cNvSpPr txBox="1"/>
          <p:nvPr/>
        </p:nvSpPr>
        <p:spPr bwMode="auto">
          <a:xfrm>
            <a:off x="5175972" y="4863739"/>
            <a:ext cx="3493970" cy="523220"/>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Intestinal worms in Kenya</a:t>
            </a:r>
          </a:p>
          <a:p>
            <a:r>
              <a:rPr lang="en-US" sz="1400" dirty="0" err="1">
                <a:solidFill>
                  <a:srgbClr val="010813"/>
                </a:solidFill>
                <a:latin typeface="Calibri" panose="020F0502020204030204" pitchFamily="34" charset="0"/>
              </a:rPr>
              <a:t>Pullan</a:t>
            </a:r>
            <a:r>
              <a:rPr lang="en-US" sz="1400" dirty="0">
                <a:solidFill>
                  <a:srgbClr val="010813"/>
                </a:solidFill>
                <a:latin typeface="Calibri" panose="020F0502020204030204" pitchFamily="34" charset="0"/>
              </a:rPr>
              <a:t> et al (2011)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5(2): e958</a:t>
            </a:r>
          </a:p>
        </p:txBody>
      </p:sp>
      <p:sp>
        <p:nvSpPr>
          <p:cNvPr id="8" name="TextBox 7"/>
          <p:cNvSpPr txBox="1"/>
          <p:nvPr/>
        </p:nvSpPr>
        <p:spPr>
          <a:xfrm>
            <a:off x="228600" y="457200"/>
            <a:ext cx="3185713" cy="646331"/>
          </a:xfrm>
          <a:prstGeom prst="rect">
            <a:avLst/>
          </a:prstGeom>
          <a:noFill/>
        </p:spPr>
        <p:txBody>
          <a:bodyPr wrap="none" rtlCol="0">
            <a:spAutoFit/>
          </a:bodyPr>
          <a:lstStyle/>
          <a:p>
            <a:r>
              <a:rPr lang="en-US" sz="3600" b="1" dirty="0">
                <a:solidFill>
                  <a:srgbClr val="C00000"/>
                </a:solidFill>
              </a:rPr>
              <a:t>Risk Mapping</a:t>
            </a:r>
          </a:p>
        </p:txBody>
      </p:sp>
    </p:spTree>
    <p:extLst>
      <p:ext uri="{BB962C8B-B14F-4D97-AF65-F5344CB8AC3E}">
        <p14:creationId xmlns:p14="http://schemas.microsoft.com/office/powerpoint/2010/main" val="3500268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3200"/>
            <a:ext cx="8229600" cy="1143000"/>
          </a:xfrm>
        </p:spPr>
        <p:txBody>
          <a:bodyPr/>
          <a:lstStyle/>
          <a:p>
            <a:r>
              <a:rPr lang="en-US" dirty="0"/>
              <a:t>Questions?</a:t>
            </a:r>
          </a:p>
        </p:txBody>
      </p:sp>
    </p:spTree>
    <p:extLst>
      <p:ext uri="{BB962C8B-B14F-4D97-AF65-F5344CB8AC3E}">
        <p14:creationId xmlns:p14="http://schemas.microsoft.com/office/powerpoint/2010/main" val="2492726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patialanalysis.co.uk/wp-content/uploads/2012/02/bike_ggpl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
            <a:ext cx="10466109" cy="7010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4800600" y="-228600"/>
            <a:ext cx="5257800" cy="1143000"/>
          </a:xfrm>
        </p:spPr>
        <p:txBody>
          <a:bodyPr>
            <a:normAutofit/>
          </a:bodyPr>
          <a:lstStyle/>
          <a:p>
            <a:r>
              <a:rPr lang="en-US" dirty="0">
                <a:solidFill>
                  <a:schemeClr val="bg1">
                    <a:lumMod val="95000"/>
                  </a:schemeClr>
                </a:solidFill>
              </a:rPr>
              <a:t>Visualizing data in R</a:t>
            </a:r>
          </a:p>
        </p:txBody>
      </p:sp>
    </p:spTree>
    <p:extLst>
      <p:ext uri="{BB962C8B-B14F-4D97-AF65-F5344CB8AC3E}">
        <p14:creationId xmlns:p14="http://schemas.microsoft.com/office/powerpoint/2010/main" val="81846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r>
              <a:rPr lang="en-US" sz="3600" b="1" dirty="0">
                <a:solidFill>
                  <a:srgbClr val="C00000"/>
                </a:solidFill>
              </a:rPr>
              <a:t>Grades</a:t>
            </a:r>
          </a:p>
        </p:txBody>
      </p:sp>
      <p:sp>
        <p:nvSpPr>
          <p:cNvPr id="3" name="Content Placeholder 2"/>
          <p:cNvSpPr>
            <a:spLocks noGrp="1"/>
          </p:cNvSpPr>
          <p:nvPr>
            <p:ph idx="1"/>
          </p:nvPr>
        </p:nvSpPr>
        <p:spPr/>
        <p:txBody>
          <a:bodyPr>
            <a:normAutofit lnSpcReduction="10000"/>
          </a:bodyPr>
          <a:lstStyle/>
          <a:p>
            <a:r>
              <a:rPr lang="en-US" dirty="0"/>
              <a:t>Labs (0%)</a:t>
            </a:r>
          </a:p>
          <a:p>
            <a:pPr lvl="1"/>
            <a:r>
              <a:rPr lang="en-US" dirty="0"/>
              <a:t>Each week we will post a lab for you to work through on your own time</a:t>
            </a:r>
          </a:p>
          <a:p>
            <a:pPr lvl="1"/>
            <a:r>
              <a:rPr lang="en-US" dirty="0"/>
              <a:t>The lab will be the exact same as the code demonstrated via video, with a few addition tasks</a:t>
            </a:r>
          </a:p>
          <a:p>
            <a:pPr lvl="1"/>
            <a:r>
              <a:rPr lang="en-US" dirty="0"/>
              <a:t>Labs are for practice, they are NOT graded  </a:t>
            </a:r>
          </a:p>
          <a:p>
            <a:r>
              <a:rPr lang="en-US" dirty="0"/>
              <a:t>Assignments (50%)</a:t>
            </a:r>
          </a:p>
          <a:p>
            <a:pPr lvl="1"/>
            <a:r>
              <a:rPr lang="en-US" dirty="0"/>
              <a:t>Each week we will post an R assignment to be completed and turned in via </a:t>
            </a:r>
            <a:r>
              <a:rPr lang="en-US" dirty="0" err="1"/>
              <a:t>bCourses</a:t>
            </a:r>
            <a:endParaRPr lang="en-US" dirty="0"/>
          </a:p>
          <a:p>
            <a:r>
              <a:rPr lang="en-US" dirty="0"/>
              <a:t>Final (50%)</a:t>
            </a:r>
          </a:p>
          <a:p>
            <a:pPr lvl="1"/>
            <a:r>
              <a:rPr lang="en-US" dirty="0"/>
              <a:t>A presentation (screencast) outlining proposed analysis of a datasets provided by us (5%)</a:t>
            </a:r>
          </a:p>
          <a:p>
            <a:pPr lvl="1"/>
            <a:r>
              <a:rPr lang="en-US" dirty="0"/>
              <a:t>A report (knitted </a:t>
            </a:r>
            <a:r>
              <a:rPr lang="en-US" dirty="0" err="1"/>
              <a:t>rmarkdown</a:t>
            </a:r>
            <a:r>
              <a:rPr lang="en-US" dirty="0"/>
              <a:t>) outlining the spatial analysis undertaken (45%)</a:t>
            </a:r>
          </a:p>
        </p:txBody>
      </p:sp>
    </p:spTree>
    <p:extLst>
      <p:ext uri="{BB962C8B-B14F-4D97-AF65-F5344CB8AC3E}">
        <p14:creationId xmlns:p14="http://schemas.microsoft.com/office/powerpoint/2010/main" val="4187906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2119" y="3505200"/>
            <a:ext cx="6123792" cy="830997"/>
          </a:xfrm>
          <a:prstGeom prst="rect">
            <a:avLst/>
          </a:prstGeom>
        </p:spPr>
        <p:txBody>
          <a:bodyPr wrap="none">
            <a:spAutoFit/>
          </a:bodyPr>
          <a:lstStyle/>
          <a:p>
            <a:pPr algn="ctr"/>
            <a:r>
              <a:rPr lang="en-GB" altLang="en-US" sz="2800" b="0" i="1" dirty="0">
                <a:solidFill>
                  <a:schemeClr val="tx2"/>
                </a:solidFill>
              </a:rPr>
              <a:t>Spatial data analysis for public health</a:t>
            </a:r>
          </a:p>
          <a:p>
            <a:pPr algn="ctr"/>
            <a:r>
              <a:rPr lang="en-GB" altLang="en-US" sz="2000" dirty="0">
                <a:solidFill>
                  <a:schemeClr val="tx2"/>
                </a:solidFill>
              </a:rPr>
              <a:t>PH272C </a:t>
            </a:r>
            <a:r>
              <a:rPr lang="en-US" altLang="en-US" sz="2000" dirty="0">
                <a:solidFill>
                  <a:schemeClr val="tx2"/>
                </a:solidFill>
              </a:rPr>
              <a:t>–</a:t>
            </a:r>
            <a:r>
              <a:rPr lang="en-GB" altLang="en-US" sz="2000" dirty="0">
                <a:solidFill>
                  <a:schemeClr val="tx2"/>
                </a:solidFill>
              </a:rPr>
              <a:t> Week 1</a:t>
            </a:r>
          </a:p>
        </p:txBody>
      </p:sp>
      <p:sp>
        <p:nvSpPr>
          <p:cNvPr id="5" name="Rectangle 4"/>
          <p:cNvSpPr/>
          <p:nvPr/>
        </p:nvSpPr>
        <p:spPr>
          <a:xfrm>
            <a:off x="1600200" y="2590800"/>
            <a:ext cx="5933435" cy="707886"/>
          </a:xfrm>
          <a:prstGeom prst="rect">
            <a:avLst/>
          </a:prstGeom>
        </p:spPr>
        <p:txBody>
          <a:bodyPr wrap="none">
            <a:spAutoFit/>
          </a:bodyPr>
          <a:lstStyle/>
          <a:p>
            <a:r>
              <a:rPr lang="en-GB" altLang="en-US" sz="4000" b="1" dirty="0">
                <a:solidFill>
                  <a:schemeClr val="tx2"/>
                </a:solidFill>
              </a:rPr>
              <a:t>Visualizing Spatial Data</a:t>
            </a:r>
            <a:endParaRPr lang="en-US" sz="4000" b="1" dirty="0"/>
          </a:p>
        </p:txBody>
      </p:sp>
    </p:spTree>
    <p:extLst>
      <p:ext uri="{BB962C8B-B14F-4D97-AF65-F5344CB8AC3E}">
        <p14:creationId xmlns:p14="http://schemas.microsoft.com/office/powerpoint/2010/main" val="1893395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990600"/>
          </a:xfrm>
        </p:spPr>
        <p:txBody>
          <a:bodyPr>
            <a:normAutofit/>
          </a:bodyPr>
          <a:lstStyle/>
          <a:p>
            <a:r>
              <a:rPr lang="en-US" sz="3600" b="1" dirty="0">
                <a:solidFill>
                  <a:srgbClr val="C00000"/>
                </a:solidFill>
              </a:rPr>
              <a:t>Spatial epidemiology</a:t>
            </a:r>
          </a:p>
        </p:txBody>
      </p:sp>
      <p:sp>
        <p:nvSpPr>
          <p:cNvPr id="4" name="Rectangle 3"/>
          <p:cNvSpPr/>
          <p:nvPr/>
        </p:nvSpPr>
        <p:spPr>
          <a:xfrm>
            <a:off x="1219200" y="2438400"/>
            <a:ext cx="6172200" cy="1938992"/>
          </a:xfrm>
          <a:prstGeom prst="rect">
            <a:avLst/>
          </a:prstGeom>
        </p:spPr>
        <p:txBody>
          <a:bodyPr wrap="square">
            <a:spAutoFit/>
          </a:bodyPr>
          <a:lstStyle/>
          <a:p>
            <a:r>
              <a:rPr lang="en-US" sz="2400" b="1" dirty="0"/>
              <a:t>Spatial epidemiology</a:t>
            </a:r>
            <a:r>
              <a:rPr lang="en-US" sz="2400" dirty="0"/>
              <a:t> is the description and analysis of geographic variations in disease with respect to demographic, environmental, behavioral, socioeconomic, genetic, and infectious risk factors.</a:t>
            </a:r>
          </a:p>
        </p:txBody>
      </p:sp>
    </p:spTree>
    <p:extLst>
      <p:ext uri="{BB962C8B-B14F-4D97-AF65-F5344CB8AC3E}">
        <p14:creationId xmlns:p14="http://schemas.microsoft.com/office/powerpoint/2010/main" val="3942463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
        <p:nvSpPr>
          <p:cNvPr id="3" name="Content Placeholder 2"/>
          <p:cNvSpPr>
            <a:spLocks noGrp="1"/>
          </p:cNvSpPr>
          <p:nvPr>
            <p:ph idx="1"/>
          </p:nvPr>
        </p:nvSpPr>
        <p:spPr>
          <a:xfrm>
            <a:off x="457200" y="1295400"/>
            <a:ext cx="8229600" cy="4525963"/>
          </a:xfrm>
        </p:spPr>
        <p:txBody>
          <a:bodyPr/>
          <a:lstStyle/>
          <a:p>
            <a:r>
              <a:rPr lang="en-US" dirty="0"/>
              <a:t>Point level data</a:t>
            </a:r>
          </a:p>
        </p:txBody>
      </p:sp>
      <p:pic>
        <p:nvPicPr>
          <p:cNvPr id="10242" name="Picture 2" descr="http://www.esrl.noaa.gov/csd/news/2015/images/169_06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00"/>
            <a:ext cx="6553200" cy="4073982"/>
          </a:xfrm>
          <a:prstGeom prst="rect">
            <a:avLst/>
          </a:prstGeom>
          <a:noFill/>
          <a:extLst>
            <a:ext uri="{909E8E84-426E-40dd-AFC4-6F175D3DCCD1}">
              <a14:hiddenFill xmlns="" xmlns:a14="http://schemas.microsoft.com/office/drawing/2010/main">
                <a:solidFill>
                  <a:srgbClr val="FFFFFF"/>
                </a:solidFill>
              </a14:hiddenFill>
            </a:ext>
          </a:extLst>
        </p:spPr>
      </p:pic>
      <p:pic>
        <p:nvPicPr>
          <p:cNvPr id="10244" name="Picture 4" descr="http://www.who.int/bulletin/volumes/87/12/08-05893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5058214" cy="341935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304800" y="5754044"/>
            <a:ext cx="4572000" cy="1077218"/>
          </a:xfrm>
          <a:prstGeom prst="rect">
            <a:avLst/>
          </a:prstGeom>
        </p:spPr>
        <p:txBody>
          <a:bodyPr>
            <a:spAutoFit/>
          </a:bodyPr>
          <a:lstStyle/>
          <a:p>
            <a:r>
              <a:rPr lang="en-US" sz="2800" dirty="0">
                <a:solidFill>
                  <a:srgbClr val="010813"/>
                </a:solidFill>
                <a:latin typeface="Calibri" panose="020F0502020204030204" pitchFamily="34" charset="0"/>
              </a:rPr>
              <a:t>Schistosomiasis in Mali</a:t>
            </a:r>
          </a:p>
          <a:p>
            <a:r>
              <a:rPr lang="en-US" dirty="0">
                <a:solidFill>
                  <a:srgbClr val="010813"/>
                </a:solidFill>
                <a:latin typeface="Calibri" panose="020F0502020204030204" pitchFamily="34" charset="0"/>
              </a:rPr>
              <a:t>Clements et al (2009) </a:t>
            </a:r>
            <a:r>
              <a:rPr lang="en-US" dirty="0" err="1">
                <a:solidFill>
                  <a:srgbClr val="010813"/>
                </a:solidFill>
                <a:latin typeface="Calibri" panose="020F0502020204030204" pitchFamily="34" charset="0"/>
              </a:rPr>
              <a:t>PLoS</a:t>
            </a:r>
            <a:r>
              <a:rPr lang="en-US" dirty="0">
                <a:solidFill>
                  <a:srgbClr val="010813"/>
                </a:solidFill>
                <a:latin typeface="Calibri" panose="020F0502020204030204" pitchFamily="34" charset="0"/>
              </a:rPr>
              <a:t> </a:t>
            </a:r>
            <a:r>
              <a:rPr lang="en-US" dirty="0" err="1">
                <a:solidFill>
                  <a:srgbClr val="010813"/>
                </a:solidFill>
                <a:latin typeface="Calibri" panose="020F0502020204030204" pitchFamily="34" charset="0"/>
              </a:rPr>
              <a:t>Negl</a:t>
            </a:r>
            <a:r>
              <a:rPr lang="en-US" dirty="0">
                <a:solidFill>
                  <a:srgbClr val="010813"/>
                </a:solidFill>
                <a:latin typeface="Calibri" panose="020F0502020204030204" pitchFamily="34" charset="0"/>
              </a:rPr>
              <a:t> Trop Dis 3(5): e431</a:t>
            </a:r>
            <a:endParaRPr lang="en-US" dirty="0"/>
          </a:p>
        </p:txBody>
      </p:sp>
    </p:spTree>
    <p:extLst>
      <p:ext uri="{BB962C8B-B14F-4D97-AF65-F5344CB8AC3E}">
        <p14:creationId xmlns:p14="http://schemas.microsoft.com/office/powerpoint/2010/main" val="230796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4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923415"/>
            <a:ext cx="6324600" cy="4471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6" name="Picture 2" descr="http://www.cdc.gov/pcd/issues/2013/images/12_0252_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065" y="2057400"/>
            <a:ext cx="6516524" cy="427918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1505250" y="6336585"/>
            <a:ext cx="6057299" cy="646331"/>
          </a:xfrm>
          <a:prstGeom prst="rect">
            <a:avLst/>
          </a:prstGeom>
          <a:noFill/>
        </p:spPr>
        <p:txBody>
          <a:bodyPr wrap="none" rtlCol="0">
            <a:spAutoFit/>
          </a:bodyPr>
          <a:lstStyle/>
          <a:p>
            <a:r>
              <a:rPr lang="en-US" dirty="0"/>
              <a:t>Childhood Obesity Prevalence at the Census Block-Group Level</a:t>
            </a:r>
          </a:p>
          <a:p>
            <a:endParaRPr lang="en-US" dirty="0"/>
          </a:p>
        </p:txBody>
      </p:sp>
      <p:sp>
        <p:nvSpPr>
          <p:cNvPr id="9" name="Content Placeholder 2"/>
          <p:cNvSpPr>
            <a:spLocks noGrp="1"/>
          </p:cNvSpPr>
          <p:nvPr>
            <p:ph idx="1"/>
          </p:nvPr>
        </p:nvSpPr>
        <p:spPr>
          <a:xfrm>
            <a:off x="457200" y="1295400"/>
            <a:ext cx="8229600" cy="4525963"/>
          </a:xfrm>
        </p:spPr>
        <p:txBody>
          <a:bodyPr/>
          <a:lstStyle/>
          <a:p>
            <a:r>
              <a:rPr lang="en-US" dirty="0"/>
              <a:t>Aggregate data</a:t>
            </a:r>
          </a:p>
        </p:txBody>
      </p:sp>
      <p:sp>
        <p:nvSpPr>
          <p:cNvPr id="10" name="Title 1">
            <a:extLst>
              <a:ext uri="{FF2B5EF4-FFF2-40B4-BE49-F238E27FC236}">
                <a16:creationId xmlns:a16="http://schemas.microsoft.com/office/drawing/2014/main" id="{D60CFD09-452E-F84C-9EB8-0832264D8556}"/>
              </a:ext>
            </a:extLst>
          </p:cNvPr>
          <p:cNvSpPr txBox="1">
            <a:spLocks/>
          </p:cNvSpPr>
          <p:nvPr/>
        </p:nvSpPr>
        <p:spPr>
          <a:xfrm>
            <a:off x="381000" y="30480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a:solidFill>
                  <a:srgbClr val="C00000"/>
                </a:solidFill>
              </a:rPr>
              <a:t>Spatial Data Types</a:t>
            </a:r>
            <a:endParaRPr lang="en-US" sz="3600" b="1" dirty="0">
              <a:solidFill>
                <a:srgbClr val="C00000"/>
              </a:solidFill>
            </a:endParaRPr>
          </a:p>
        </p:txBody>
      </p:sp>
    </p:spTree>
    <p:extLst>
      <p:ext uri="{BB962C8B-B14F-4D97-AF65-F5344CB8AC3E}">
        <p14:creationId xmlns:p14="http://schemas.microsoft.com/office/powerpoint/2010/main" val="197386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1.png"/></Relationships>
</file>

<file path=ppt/webextensions/webextension1.xml><?xml version="1.0" encoding="utf-8"?>
<we:webextension xmlns:we="http://schemas.microsoft.com/office/webextensions/webextension/2010/11" id="{BC18EE07-F954-7B4A-B490-2399080497C4}">
  <we:reference id="wa104221182" version="3.3.0.0" store="en-US" storeType="OMEX"/>
  <we:alternateReferences>
    <we:reference id="wa104221182" version="3.3.0.0" store="wa104221182" storeType="OMEX"/>
  </we:alternateReferences>
  <we:properties>
    <we:property name="autoplay" value="0"/>
    <we:property name="endtime" value="0"/>
    <we:property name="slideId" value="331"/>
    <we:property name="starttime" value="0"/>
    <we:property name="vid" value="&quot;https://www.youtube.com/watch?v=2jOtehF01Kc&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48B5BD4-FF7D-3A40-9704-B2247CDE2665}">
  <we:reference id="wa104221182" version="3.3.0.0" store="en-US" storeType="OMEX"/>
  <we:alternateReferences>
    <we:reference id="wa104221182" version="3.3.0.0" store="wa104221182" storeType="OMEX"/>
  </we:alternateReferences>
  <we:properties>
    <we:property name="autoplay" value="0"/>
    <we:property name="endtime" value="0"/>
    <we:property name="slideId" value="298"/>
    <we:property name="starttime" value="0"/>
    <we:property name="vid" value="&quot;https://www.youtube.com/watch?v=QMTZ86P0bJ4&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Clarity.thmx</Template>
  <TotalTime>29029</TotalTime>
  <Words>1183</Words>
  <Application>Microsoft Macintosh PowerPoint</Application>
  <PresentationFormat>On-screen Show (4:3)</PresentationFormat>
  <Paragraphs>216</Paragraphs>
  <Slides>48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Arial</vt:lpstr>
      <vt:lpstr>Calibri</vt:lpstr>
      <vt:lpstr>Clarity</vt:lpstr>
      <vt:lpstr>PowerPoint Presentation</vt:lpstr>
      <vt:lpstr>Course Objectives</vt:lpstr>
      <vt:lpstr>The Team</vt:lpstr>
      <vt:lpstr>Overview</vt:lpstr>
      <vt:lpstr>Grades</vt:lpstr>
      <vt:lpstr>PowerPoint Presentation</vt:lpstr>
      <vt:lpstr>Spatial epidemiology</vt:lpstr>
      <vt:lpstr>Spatial Data Types</vt:lpstr>
      <vt:lpstr>PowerPoint Presentation</vt:lpstr>
      <vt:lpstr>PowerPoint Presentation</vt:lpstr>
      <vt:lpstr>Spatial Data Types</vt:lpstr>
      <vt:lpstr>Spatial Data Types</vt:lpstr>
      <vt:lpstr>PowerPoint Presentation</vt:lpstr>
      <vt:lpstr>PowerPoint Presentation</vt:lpstr>
      <vt:lpstr>1. Identify Errors/Outliers</vt:lpstr>
      <vt:lpstr>1. Identify Errors/Outliers</vt:lpstr>
      <vt:lpstr>2. Identify Trends</vt:lpstr>
      <vt:lpstr>PowerPoint Presentation</vt:lpstr>
      <vt:lpstr>PowerPoint Presentation</vt:lpstr>
      <vt:lpstr>PowerPoint Presentation</vt:lpstr>
      <vt:lpstr>Choropleth Maps</vt:lpstr>
      <vt:lpstr>PowerPoint Presentation</vt:lpstr>
      <vt:lpstr>PowerPoint Presentation</vt:lpstr>
      <vt:lpstr>PowerPoint Presentation</vt:lpstr>
      <vt:lpstr>Disadvantages</vt:lpstr>
      <vt:lpstr>PowerPoint Presentation</vt:lpstr>
      <vt:lpstr>Disadvantages</vt:lpstr>
      <vt:lpstr>Disadvantages</vt:lpstr>
      <vt:lpstr>Disadvantages</vt:lpstr>
      <vt:lpstr>Cartograms</vt:lpstr>
      <vt:lpstr>PowerPoint Presentation</vt:lpstr>
      <vt:lpstr>PowerPoint Presentation</vt:lpstr>
      <vt:lpstr>2008 Presidential Elections</vt:lpstr>
      <vt:lpstr>2008 Presidential Elections</vt:lpstr>
      <vt:lpstr>Modifiable Areal Unit Problem (MAUP)</vt:lpstr>
      <vt:lpstr>PowerPoint Presentation</vt:lpstr>
      <vt:lpstr>Ecological Bias</vt:lpstr>
      <vt:lpstr>Spatial Data: Raster</vt:lpstr>
      <vt:lpstr>PowerPoint Presentation</vt:lpstr>
      <vt:lpstr>Density Estimates </vt:lpstr>
      <vt:lpstr>Density Estimates </vt:lpstr>
      <vt:lpstr>Interpolation </vt:lpstr>
      <vt:lpstr>PowerPoint Presentation</vt:lpstr>
      <vt:lpstr>PowerPoint Presentation</vt:lpstr>
      <vt:lpstr>Cluster Detection</vt:lpstr>
      <vt:lpstr>PowerPoint Presentation</vt:lpstr>
      <vt:lpstr>Questions?</vt:lpstr>
      <vt:lpstr>Visualizing data in R</vt:lpstr>
    </vt:vector>
  </TitlesOfParts>
  <Company>UCSF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Sturrock, Hugh</dc:creator>
  <cp:lastModifiedBy>Sturrock, Hugh</cp:lastModifiedBy>
  <cp:revision>75</cp:revision>
  <dcterms:created xsi:type="dcterms:W3CDTF">2015-08-05T20:54:29Z</dcterms:created>
  <dcterms:modified xsi:type="dcterms:W3CDTF">2021-03-02T09:15:02Z</dcterms:modified>
</cp:coreProperties>
</file>